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57" r:id="rId4"/>
    <p:sldId id="267" r:id="rId5"/>
    <p:sldId id="268" r:id="rId6"/>
    <p:sldId id="258" r:id="rId7"/>
    <p:sldId id="259" r:id="rId8"/>
    <p:sldId id="260" r:id="rId9"/>
    <p:sldId id="261" r:id="rId10"/>
    <p:sldId id="262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1356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9619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01685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29129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5002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8750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16582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40501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0412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650462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69846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89760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588396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75903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05255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5881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D80095-DEEA-4BE6-A684-8E736850661F}" type="datetimeFigureOut">
              <a:rPr lang="hr-HR" smtClean="0"/>
              <a:t>31.3.2022.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F4009CEF-F8FF-4263-B4CC-515AEB4B703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50577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ely-bluehortensia.blogspot.com/2011_11_01_archive.html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nely-bluehortensia.blogspot.com/2011_11_01_archive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happinessessential.blogspot.com/2013/01/bozicni-ukrasi-od-prirodnih-materijala.html" TargetMode="External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7" Type="http://schemas.openxmlformats.org/officeDocument/2006/relationships/image" Target="../media/image9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0">
            <a:extLst>
              <a:ext uri="{FF2B5EF4-FFF2-40B4-BE49-F238E27FC236}">
                <a16:creationId xmlns:a16="http://schemas.microsoft.com/office/drawing/2014/main" id="{1FF9CEF5-A50D-4B8B-9852-D76F703786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786"/>
            <a:ext cx="12192000" cy="685403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Slika 4" descr="Slika na kojoj se prikazuje desert, trg, nekoliko&#10;&#10;Opis je automatski generiran">
            <a:extLst>
              <a:ext uri="{FF2B5EF4-FFF2-40B4-BE49-F238E27FC236}">
                <a16:creationId xmlns:a16="http://schemas.microsoft.com/office/drawing/2014/main" id="{14F1B8EF-E916-44B9-9F85-F6DA8044187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40000"/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20690" r="-1" b="37966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Naslov 1">
            <a:extLst>
              <a:ext uri="{FF2B5EF4-FFF2-40B4-BE49-F238E27FC236}">
                <a16:creationId xmlns:a16="http://schemas.microsoft.com/office/drawing/2014/main" id="{59C6BAAB-D8D7-4A08-A61E-1144D1B638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1"/>
                </a:solidFill>
              </a:rPr>
              <a:t>Češer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ACF65C5B-6623-49A8-8E96-3868678AA8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>
            <a:normAutofit/>
          </a:bodyPr>
          <a:lstStyle/>
          <a:p>
            <a:r>
              <a:rPr lang="hr-HR" sz="2000" dirty="0"/>
              <a:t>Izradila: Ana </a:t>
            </a:r>
            <a:r>
              <a:rPr lang="hr-HR" sz="2000" dirty="0" err="1"/>
              <a:t>Gerić</a:t>
            </a:r>
            <a:r>
              <a:rPr lang="hr-HR" sz="2000" dirty="0"/>
              <a:t>, 8.b</a:t>
            </a:r>
          </a:p>
        </p:txBody>
      </p:sp>
      <p:sp>
        <p:nvSpPr>
          <p:cNvPr id="17" name="Rectangle 12">
            <a:extLst>
              <a:ext uri="{FF2B5EF4-FFF2-40B4-BE49-F238E27FC236}">
                <a16:creationId xmlns:a16="http://schemas.microsoft.com/office/drawing/2014/main" id="{30684D86-C9D1-40C3-A9B6-EC935C7312E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Freeform 33">
            <a:extLst>
              <a:ext uri="{FF2B5EF4-FFF2-40B4-BE49-F238E27FC236}">
                <a16:creationId xmlns:a16="http://schemas.microsoft.com/office/drawing/2014/main" id="{1EDF7896-F56A-49DA-90F3-F5CE8B983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24287200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836A0FE1-BC30-442C-B40F-417262C43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Zanimljivosti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0935264-1AED-4831-915E-CFD8684A79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iz sjemenih zametaka na svakom plodnom listu nastaju dvije sjemenke</a:t>
            </a:r>
          </a:p>
          <a:p>
            <a:r>
              <a:rPr lang="hr-HR" sz="2000" dirty="0"/>
              <a:t>z</a:t>
            </a:r>
            <a:r>
              <a:rPr lang="it-IT" sz="2000" dirty="0"/>
              <a:t>eleni </a:t>
            </a:r>
            <a:r>
              <a:rPr lang="it-IT" sz="2000" dirty="0" err="1"/>
              <a:t>plodni</a:t>
            </a:r>
            <a:r>
              <a:rPr lang="it-IT" sz="2000" dirty="0"/>
              <a:t> </a:t>
            </a:r>
            <a:r>
              <a:rPr lang="it-IT" sz="2000" dirty="0" err="1"/>
              <a:t>listovi</a:t>
            </a:r>
            <a:r>
              <a:rPr lang="it-IT" sz="2000" dirty="0"/>
              <a:t> se </a:t>
            </a:r>
            <a:r>
              <a:rPr lang="it-IT" sz="2000" dirty="0" err="1"/>
              <a:t>odrvene</a:t>
            </a:r>
            <a:r>
              <a:rPr lang="it-IT" sz="2000" dirty="0"/>
              <a:t> i </a:t>
            </a:r>
            <a:r>
              <a:rPr lang="it-IT" sz="2000" dirty="0" err="1"/>
              <a:t>rašire</a:t>
            </a:r>
            <a:endParaRPr lang="hr-HR" sz="2000" dirty="0"/>
          </a:p>
          <a:p>
            <a:r>
              <a:rPr lang="hr-HR" sz="2000" dirty="0"/>
              <a:t>listovi sa sjemenkama čine plod, češer</a:t>
            </a:r>
          </a:p>
          <a:p>
            <a:r>
              <a:rPr lang="pl-PL" sz="2000" dirty="0"/>
              <a:t>zreli češer je okrenut prema dolje</a:t>
            </a:r>
          </a:p>
          <a:p>
            <a:r>
              <a:rPr lang="hr-HR" sz="2000" dirty="0"/>
              <a:t>sjemenke su lagane, ispadaju iz češera i raznosi ih vjetar</a:t>
            </a:r>
          </a:p>
        </p:txBody>
      </p:sp>
    </p:spTree>
    <p:extLst>
      <p:ext uri="{BB962C8B-B14F-4D97-AF65-F5344CB8AC3E}">
        <p14:creationId xmlns:p14="http://schemas.microsoft.com/office/powerpoint/2010/main" val="2702243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7C8AA76-C66C-4458-A595-631F9C952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000" dirty="0"/>
              <a:t>Literatura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D8B9371-BDD1-4C11-AE2A-E12385392D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/>
              <a:t>https://hr.wikipedia.org/wiki/%C4%8Ce%C5%A1er</a:t>
            </a:r>
          </a:p>
        </p:txBody>
      </p:sp>
    </p:spTree>
    <p:extLst>
      <p:ext uri="{BB962C8B-B14F-4D97-AF65-F5344CB8AC3E}">
        <p14:creationId xmlns:p14="http://schemas.microsoft.com/office/powerpoint/2010/main" val="32663490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25003B2-D146-463F-AEE8-95CAFF0A20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4400" dirty="0"/>
              <a:t>Hvala na pažnji!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BC1A4AE-6CD9-4BDE-AF2C-FE2C4E795B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791821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636415D-AD8A-4CEF-9142-117BF601E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6" y="624110"/>
            <a:ext cx="4790008" cy="1280890"/>
          </a:xfrm>
        </p:spPr>
        <p:txBody>
          <a:bodyPr>
            <a:normAutofit/>
          </a:bodyPr>
          <a:lstStyle/>
          <a:p>
            <a:r>
              <a:rPr lang="hr-HR" dirty="0"/>
              <a:t>Sadržaj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F95C510-7C22-4E47-BF33-D5B2F81F7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3" y="2040467"/>
            <a:ext cx="4802188" cy="3870755"/>
          </a:xfrm>
        </p:spPr>
        <p:txBody>
          <a:bodyPr>
            <a:normAutofit/>
          </a:bodyPr>
          <a:lstStyle/>
          <a:p>
            <a:r>
              <a:rPr lang="hr-HR" dirty="0"/>
              <a:t>Što je češer?</a:t>
            </a:r>
          </a:p>
          <a:p>
            <a:r>
              <a:rPr lang="hr-HR" dirty="0"/>
              <a:t>Vrste češera</a:t>
            </a:r>
          </a:p>
          <a:p>
            <a:r>
              <a:rPr lang="hr-HR" dirty="0"/>
              <a:t>Ženski češer</a:t>
            </a:r>
          </a:p>
          <a:p>
            <a:r>
              <a:rPr lang="hr-HR" dirty="0"/>
              <a:t>Muški češer</a:t>
            </a:r>
          </a:p>
          <a:p>
            <a:r>
              <a:rPr lang="hr-HR" dirty="0"/>
              <a:t>Oprašivanje </a:t>
            </a:r>
          </a:p>
          <a:p>
            <a:r>
              <a:rPr lang="hr-HR" dirty="0"/>
              <a:t>Oplodnja </a:t>
            </a:r>
          </a:p>
          <a:p>
            <a:r>
              <a:rPr lang="hr-HR" dirty="0"/>
              <a:t>Zanimljivosti  </a:t>
            </a:r>
          </a:p>
          <a:p>
            <a:endParaRPr lang="hr-HR" dirty="0"/>
          </a:p>
        </p:txBody>
      </p:sp>
      <p:pic>
        <p:nvPicPr>
          <p:cNvPr id="5" name="Slika 4" descr="Slika na kojoj se prikazuje voće&#10;&#10;Opis je automatski generiran">
            <a:extLst>
              <a:ext uri="{FF2B5EF4-FFF2-40B4-BE49-F238E27FC236}">
                <a16:creationId xmlns:a16="http://schemas.microsoft.com/office/drawing/2014/main" id="{B3397402-B273-4FA9-B836-2920A6DB05B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l="20527" r="-1" b="-1"/>
          <a:stretch/>
        </p:blipFill>
        <p:spPr>
          <a:xfrm>
            <a:off x="7736146" y="711199"/>
            <a:ext cx="3768466" cy="5419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38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Slika na kojoj se prikazuje na zatvorenom, prozor, nekoliko&#10;&#10;Opis je automatski generiran">
            <a:extLst>
              <a:ext uri="{FF2B5EF4-FFF2-40B4-BE49-F238E27FC236}">
                <a16:creationId xmlns:a16="http://schemas.microsoft.com/office/drawing/2014/main" id="{0621FCDE-80FA-45ED-A389-991C4548281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r="-1" b="11009"/>
          <a:stretch/>
        </p:blipFill>
        <p:spPr>
          <a:xfrm>
            <a:off x="4485557" y="10"/>
            <a:ext cx="7706443" cy="6857990"/>
          </a:xfrm>
          <a:prstGeom prst="rect">
            <a:avLst/>
          </a:prstGeom>
        </p:spPr>
      </p:pic>
      <p:sp useBgFill="1">
        <p:nvSpPr>
          <p:cNvPr id="11" name="Freeform: Shape 10">
            <a:extLst>
              <a:ext uri="{FF2B5EF4-FFF2-40B4-BE49-F238E27FC236}">
                <a16:creationId xmlns:a16="http://schemas.microsoft.com/office/drawing/2014/main" id="{23C7736A-5A08-4021-9AB6-390DFF506A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>
            <a:off x="0" y="0"/>
            <a:ext cx="8170246" cy="6858000"/>
          </a:xfrm>
          <a:custGeom>
            <a:avLst/>
            <a:gdLst>
              <a:gd name="connsiteX0" fmla="*/ 4738960 w 8170246"/>
              <a:gd name="connsiteY0" fmla="*/ 0 h 6858000"/>
              <a:gd name="connsiteX1" fmla="*/ 4862151 w 8170246"/>
              <a:gd name="connsiteY1" fmla="*/ 0 h 6858000"/>
              <a:gd name="connsiteX2" fmla="*/ 8088169 w 8170246"/>
              <a:gd name="connsiteY2" fmla="*/ 3226735 h 6858000"/>
              <a:gd name="connsiteX3" fmla="*/ 8088169 w 8170246"/>
              <a:gd name="connsiteY3" fmla="*/ 3626507 h 6858000"/>
              <a:gd name="connsiteX4" fmla="*/ 4857393 w 8170246"/>
              <a:gd name="connsiteY4" fmla="*/ 6858000 h 6858000"/>
              <a:gd name="connsiteX5" fmla="*/ 4783581 w 8170246"/>
              <a:gd name="connsiteY5" fmla="*/ 6858000 h 6858000"/>
              <a:gd name="connsiteX6" fmla="*/ 4734202 w 8170246"/>
              <a:gd name="connsiteY6" fmla="*/ 6858000 h 6858000"/>
              <a:gd name="connsiteX7" fmla="*/ 7964978 w 8170246"/>
              <a:gd name="connsiteY7" fmla="*/ 3626507 h 6858000"/>
              <a:gd name="connsiteX8" fmla="*/ 7964978 w 8170246"/>
              <a:gd name="connsiteY8" fmla="*/ 3226735 h 6858000"/>
              <a:gd name="connsiteX9" fmla="*/ 4738960 w 8170246"/>
              <a:gd name="connsiteY9" fmla="*/ 0 h 6858000"/>
              <a:gd name="connsiteX10" fmla="*/ 0 w 8170246"/>
              <a:gd name="connsiteY10" fmla="*/ 0 h 6858000"/>
              <a:gd name="connsiteX11" fmla="*/ 98791 w 8170246"/>
              <a:gd name="connsiteY11" fmla="*/ 0 h 6858000"/>
              <a:gd name="connsiteX12" fmla="*/ 4456718 w 8170246"/>
              <a:gd name="connsiteY12" fmla="*/ 0 h 6858000"/>
              <a:gd name="connsiteX13" fmla="*/ 4603489 w 8170246"/>
              <a:gd name="connsiteY13" fmla="*/ 0 h 6858000"/>
              <a:gd name="connsiteX14" fmla="*/ 7829507 w 8170246"/>
              <a:gd name="connsiteY14" fmla="*/ 3226735 h 6858000"/>
              <a:gd name="connsiteX15" fmla="*/ 7829507 w 8170246"/>
              <a:gd name="connsiteY15" fmla="*/ 3626507 h 6858000"/>
              <a:gd name="connsiteX16" fmla="*/ 4598731 w 8170246"/>
              <a:gd name="connsiteY16" fmla="*/ 6858000 h 6858000"/>
              <a:gd name="connsiteX17" fmla="*/ 4540663 w 8170246"/>
              <a:gd name="connsiteY17" fmla="*/ 6858000 h 6858000"/>
              <a:gd name="connsiteX18" fmla="*/ 133398 w 8170246"/>
              <a:gd name="connsiteY18" fmla="*/ 6858000 h 6858000"/>
              <a:gd name="connsiteX19" fmla="*/ 0 w 8170246"/>
              <a:gd name="connsiteY19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8170246" h="6858000">
                <a:moveTo>
                  <a:pt x="4738960" y="0"/>
                </a:moveTo>
                <a:lnTo>
                  <a:pt x="4862151" y="0"/>
                </a:lnTo>
                <a:cubicBezTo>
                  <a:pt x="4862151" y="0"/>
                  <a:pt x="4862151" y="0"/>
                  <a:pt x="8088169" y="3226735"/>
                </a:cubicBezTo>
                <a:cubicBezTo>
                  <a:pt x="8197606" y="3336196"/>
                  <a:pt x="8197606" y="3517045"/>
                  <a:pt x="8088169" y="3626507"/>
                </a:cubicBezTo>
                <a:cubicBezTo>
                  <a:pt x="8088169" y="3626507"/>
                  <a:pt x="8088169" y="3626507"/>
                  <a:pt x="4857393" y="6858000"/>
                </a:cubicBezTo>
                <a:cubicBezTo>
                  <a:pt x="4857393" y="6858000"/>
                  <a:pt x="4857393" y="6858000"/>
                  <a:pt x="4783581" y="6858000"/>
                </a:cubicBezTo>
                <a:lnTo>
                  <a:pt x="4734202" y="6858000"/>
                </a:lnTo>
                <a:cubicBezTo>
                  <a:pt x="7964978" y="3626507"/>
                  <a:pt x="7964978" y="3626507"/>
                  <a:pt x="7964978" y="3626507"/>
                </a:cubicBezTo>
                <a:cubicBezTo>
                  <a:pt x="8074415" y="3517045"/>
                  <a:pt x="8074415" y="3336196"/>
                  <a:pt x="7964978" y="3226735"/>
                </a:cubicBezTo>
                <a:cubicBezTo>
                  <a:pt x="4738960" y="0"/>
                  <a:pt x="4738960" y="0"/>
                  <a:pt x="4738960" y="0"/>
                </a:cubicBezTo>
                <a:close/>
                <a:moveTo>
                  <a:pt x="0" y="0"/>
                </a:moveTo>
                <a:lnTo>
                  <a:pt x="98791" y="0"/>
                </a:lnTo>
                <a:cubicBezTo>
                  <a:pt x="1075904" y="0"/>
                  <a:pt x="2469401" y="0"/>
                  <a:pt x="4456718" y="0"/>
                </a:cubicBezTo>
                <a:lnTo>
                  <a:pt x="4603489" y="0"/>
                </a:lnTo>
                <a:cubicBezTo>
                  <a:pt x="4603489" y="0"/>
                  <a:pt x="4603489" y="0"/>
                  <a:pt x="7829507" y="3226735"/>
                </a:cubicBezTo>
                <a:cubicBezTo>
                  <a:pt x="7938944" y="3336196"/>
                  <a:pt x="7938944" y="3517045"/>
                  <a:pt x="7829507" y="3626507"/>
                </a:cubicBezTo>
                <a:cubicBezTo>
                  <a:pt x="7829507" y="3626507"/>
                  <a:pt x="7829507" y="3626507"/>
                  <a:pt x="4598731" y="6858000"/>
                </a:cubicBezTo>
                <a:lnTo>
                  <a:pt x="4540663" y="6858000"/>
                </a:lnTo>
                <a:cubicBezTo>
                  <a:pt x="4077749" y="6858000"/>
                  <a:pt x="2938270" y="6858000"/>
                  <a:pt x="133398" y="6858000"/>
                </a:cubicBezTo>
                <a:lnTo>
                  <a:pt x="0" y="6858000"/>
                </a:lnTo>
                <a:close/>
              </a:path>
            </a:pathLst>
          </a:custGeom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dirty="0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2A792D2B-7509-4335-9971-B978E933E2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525" y="624110"/>
            <a:ext cx="4623955" cy="1280890"/>
          </a:xfrm>
        </p:spPr>
        <p:txBody>
          <a:bodyPr>
            <a:normAutofit/>
          </a:bodyPr>
          <a:lstStyle/>
          <a:p>
            <a:r>
              <a:rPr lang="hr-HR"/>
              <a:t>Što je češer?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33DF4D3-8A35-461A-ABE0-F56B78A13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113A35D7-3121-42BA-A5B6-6970255C9D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1812" y="2133600"/>
            <a:ext cx="4625882" cy="3777622"/>
          </a:xfrm>
        </p:spPr>
        <p:txBody>
          <a:bodyPr>
            <a:normAutofit/>
          </a:bodyPr>
          <a:lstStyle/>
          <a:p>
            <a:r>
              <a:rPr lang="hr-HR" dirty="0"/>
              <a:t>kratak izdanak četinjača, inačica </a:t>
            </a:r>
            <a:r>
              <a:rPr lang="hr-HR" dirty="0" err="1"/>
              <a:t>strobilusa</a:t>
            </a:r>
            <a:endParaRPr lang="hr-HR" dirty="0"/>
          </a:p>
          <a:p>
            <a:r>
              <a:rPr lang="hr-HR" dirty="0"/>
              <a:t>jednospolni (muški i ženski češer)</a:t>
            </a:r>
          </a:p>
          <a:p>
            <a:r>
              <a:rPr lang="hr-HR" dirty="0"/>
              <a:t>oba spola najčešće se nalaze na istoj biljci</a:t>
            </a:r>
          </a:p>
          <a:p>
            <a:r>
              <a:rPr lang="hr-HR" dirty="0"/>
              <a:t>naziva se </a:t>
            </a:r>
            <a:r>
              <a:rPr lang="hr-HR" dirty="0" err="1"/>
              <a:t>jednodospolnost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18977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A4F4B127-AC48-43D8-9C89-DAB8BA66A8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Vrste češera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E7CAA43E-3271-40E1-879B-428FA42FEE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hr-HR" sz="2000" b="1" dirty="0"/>
              <a:t>muški:</a:t>
            </a:r>
          </a:p>
          <a:p>
            <a:r>
              <a:rPr lang="hr-HR" sz="2000" dirty="0"/>
              <a:t>češer libanonskog cedra</a:t>
            </a:r>
          </a:p>
          <a:p>
            <a:r>
              <a:rPr lang="hr-HR" sz="2000" dirty="0"/>
              <a:t>bora</a:t>
            </a:r>
          </a:p>
          <a:p>
            <a:r>
              <a:rPr lang="hr-HR" sz="2000" dirty="0" err="1"/>
              <a:t>araukarije</a:t>
            </a:r>
            <a:endParaRPr lang="hr-HR" sz="2000" dirty="0"/>
          </a:p>
          <a:p>
            <a:pPr marL="0" indent="0">
              <a:buNone/>
            </a:pPr>
            <a:r>
              <a:rPr lang="hr-HR" sz="2000" b="1" dirty="0"/>
              <a:t>ženski:</a:t>
            </a:r>
          </a:p>
          <a:p>
            <a:r>
              <a:rPr lang="hr-HR" sz="2000" dirty="0"/>
              <a:t>češeri obične borovice</a:t>
            </a:r>
          </a:p>
          <a:p>
            <a:r>
              <a:rPr lang="hr-HR" sz="2000" dirty="0"/>
              <a:t>običnog čempresa</a:t>
            </a:r>
          </a:p>
          <a:p>
            <a:r>
              <a:rPr lang="hr-HR" sz="2000" dirty="0"/>
              <a:t>balkanskog bora</a:t>
            </a:r>
          </a:p>
        </p:txBody>
      </p:sp>
    </p:spTree>
    <p:extLst>
      <p:ext uri="{BB962C8B-B14F-4D97-AF65-F5344CB8AC3E}">
        <p14:creationId xmlns:p14="http://schemas.microsoft.com/office/powerpoint/2010/main" val="1097745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294DA22-5846-47AA-9F6E-4A733CCA22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5" name="Rezervirano mjesto sadržaja 4" descr="Slika na kojoj se prikazuje četinjača, biljka, stablo&#10;&#10;Opis je automatski generiran">
            <a:extLst>
              <a:ext uri="{FF2B5EF4-FFF2-40B4-BE49-F238E27FC236}">
                <a16:creationId xmlns:a16="http://schemas.microsoft.com/office/drawing/2014/main" id="{4E7C8C97-7927-4280-B6B1-300F8B6B3EF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2750" y="2988128"/>
            <a:ext cx="1589243" cy="2740868"/>
          </a:xfrm>
        </p:spPr>
      </p:pic>
      <p:pic>
        <p:nvPicPr>
          <p:cNvPr id="11" name="Slika 10" descr="Slika na kojoj se prikazuje biljka, stablo, četinjača&#10;&#10;Opis je automatski generiran">
            <a:extLst>
              <a:ext uri="{FF2B5EF4-FFF2-40B4-BE49-F238E27FC236}">
                <a16:creationId xmlns:a16="http://schemas.microsoft.com/office/drawing/2014/main" id="{242D6191-CCD1-4F01-9072-82F79CDE5FC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2337" y="3767559"/>
            <a:ext cx="1740813" cy="2321084"/>
          </a:xfrm>
          <a:prstGeom prst="rect">
            <a:avLst/>
          </a:prstGeom>
        </p:spPr>
      </p:pic>
      <p:pic>
        <p:nvPicPr>
          <p:cNvPr id="13" name="Slika 12" descr="Slika na kojoj se prikazuje voće, stablo, četinjača, biljka&#10;&#10;Opis je automatski generiran">
            <a:extLst>
              <a:ext uri="{FF2B5EF4-FFF2-40B4-BE49-F238E27FC236}">
                <a16:creationId xmlns:a16="http://schemas.microsoft.com/office/drawing/2014/main" id="{C3144D13-357E-478D-A7BD-A1D26A4A740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5468" y="3677628"/>
            <a:ext cx="1983019" cy="2537411"/>
          </a:xfrm>
          <a:prstGeom prst="rect">
            <a:avLst/>
          </a:prstGeom>
        </p:spPr>
      </p:pic>
      <p:pic>
        <p:nvPicPr>
          <p:cNvPr id="15" name="Slika 14" descr="Slika na kojoj se prikazuje biljka, stablo, dlan&#10;&#10;Opis je automatski generiran">
            <a:extLst>
              <a:ext uri="{FF2B5EF4-FFF2-40B4-BE49-F238E27FC236}">
                <a16:creationId xmlns:a16="http://schemas.microsoft.com/office/drawing/2014/main" id="{4009E71E-1ABC-4FDA-B12E-D11667E78DD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0476" y="533343"/>
            <a:ext cx="2361683" cy="1771262"/>
          </a:xfrm>
          <a:prstGeom prst="rect">
            <a:avLst/>
          </a:prstGeom>
        </p:spPr>
      </p:pic>
      <p:pic>
        <p:nvPicPr>
          <p:cNvPr id="17" name="Slika 16" descr="Slika na kojoj se prikazuje stablo, na otvorenom, biljka&#10;&#10;Opis je automatski generiran">
            <a:extLst>
              <a:ext uri="{FF2B5EF4-FFF2-40B4-BE49-F238E27FC236}">
                <a16:creationId xmlns:a16="http://schemas.microsoft.com/office/drawing/2014/main" id="{D4593035-A4A6-4E1C-A47F-22E03919647B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093" y="533343"/>
            <a:ext cx="2075872" cy="1556904"/>
          </a:xfrm>
          <a:prstGeom prst="rect">
            <a:avLst/>
          </a:prstGeom>
        </p:spPr>
      </p:pic>
      <p:pic>
        <p:nvPicPr>
          <p:cNvPr id="19" name="Slika 18" descr="Slika na kojoj se prikazuje biljka, stablo, agava&#10;&#10;Opis je automatski generiran">
            <a:extLst>
              <a:ext uri="{FF2B5EF4-FFF2-40B4-BE49-F238E27FC236}">
                <a16:creationId xmlns:a16="http://schemas.microsoft.com/office/drawing/2014/main" id="{A9DC2940-24DF-4C6B-9EE2-D387F96F4D04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7566" y="533343"/>
            <a:ext cx="1743118" cy="2324157"/>
          </a:xfrm>
          <a:prstGeom prst="rect">
            <a:avLst/>
          </a:prstGeom>
        </p:spPr>
      </p:pic>
      <p:sp>
        <p:nvSpPr>
          <p:cNvPr id="21" name="TekstniOkvir 20">
            <a:extLst>
              <a:ext uri="{FF2B5EF4-FFF2-40B4-BE49-F238E27FC236}">
                <a16:creationId xmlns:a16="http://schemas.microsoft.com/office/drawing/2014/main" id="{D6C32EAD-DEFA-4B98-90D1-124C86E4118F}"/>
              </a:ext>
            </a:extLst>
          </p:cNvPr>
          <p:cNvSpPr txBox="1"/>
          <p:nvPr/>
        </p:nvSpPr>
        <p:spPr>
          <a:xfrm>
            <a:off x="1912435" y="2866805"/>
            <a:ext cx="270395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600" dirty="0"/>
              <a:t>češer libanonskog cedra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E9E045D2-AC93-4AEA-8D0F-1D4A27093148}"/>
              </a:ext>
            </a:extLst>
          </p:cNvPr>
          <p:cNvSpPr txBox="1"/>
          <p:nvPr/>
        </p:nvSpPr>
        <p:spPr>
          <a:xfrm>
            <a:off x="9219435" y="5810716"/>
            <a:ext cx="2075872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600" dirty="0"/>
              <a:t>muški češer bora</a:t>
            </a:r>
          </a:p>
        </p:txBody>
      </p:sp>
      <p:sp>
        <p:nvSpPr>
          <p:cNvPr id="25" name="TekstniOkvir 24">
            <a:extLst>
              <a:ext uri="{FF2B5EF4-FFF2-40B4-BE49-F238E27FC236}">
                <a16:creationId xmlns:a16="http://schemas.microsoft.com/office/drawing/2014/main" id="{E20C61CD-7950-4D1A-AC1D-E745814F3B21}"/>
              </a:ext>
            </a:extLst>
          </p:cNvPr>
          <p:cNvSpPr txBox="1"/>
          <p:nvPr/>
        </p:nvSpPr>
        <p:spPr>
          <a:xfrm>
            <a:off x="7020476" y="2380815"/>
            <a:ext cx="269507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600" dirty="0"/>
              <a:t>muški češer </a:t>
            </a:r>
            <a:r>
              <a:rPr lang="hr-HR" sz="1600" dirty="0" err="1"/>
              <a:t>araukarije</a:t>
            </a:r>
            <a:endParaRPr lang="hr-HR" sz="1600" dirty="0"/>
          </a:p>
        </p:txBody>
      </p:sp>
      <p:sp>
        <p:nvSpPr>
          <p:cNvPr id="27" name="TekstniOkvir 26">
            <a:extLst>
              <a:ext uri="{FF2B5EF4-FFF2-40B4-BE49-F238E27FC236}">
                <a16:creationId xmlns:a16="http://schemas.microsoft.com/office/drawing/2014/main" id="{0D79512D-80D6-473D-B1BA-6BFC33C55801}"/>
              </a:ext>
            </a:extLst>
          </p:cNvPr>
          <p:cNvSpPr txBox="1"/>
          <p:nvPr/>
        </p:nvSpPr>
        <p:spPr>
          <a:xfrm>
            <a:off x="1498864" y="6248677"/>
            <a:ext cx="35310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600" dirty="0"/>
              <a:t>ženski češeri obične borovice</a:t>
            </a:r>
          </a:p>
        </p:txBody>
      </p:sp>
      <p:sp>
        <p:nvSpPr>
          <p:cNvPr id="29" name="TekstniOkvir 28">
            <a:extLst>
              <a:ext uri="{FF2B5EF4-FFF2-40B4-BE49-F238E27FC236}">
                <a16:creationId xmlns:a16="http://schemas.microsoft.com/office/drawing/2014/main" id="{38BF0A49-09FA-4748-BF1B-3611AED6CDA9}"/>
              </a:ext>
            </a:extLst>
          </p:cNvPr>
          <p:cNvSpPr txBox="1"/>
          <p:nvPr/>
        </p:nvSpPr>
        <p:spPr>
          <a:xfrm>
            <a:off x="4276193" y="2065712"/>
            <a:ext cx="236168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600" dirty="0"/>
              <a:t>ženski češer običnog čempresa</a:t>
            </a:r>
          </a:p>
        </p:txBody>
      </p:sp>
      <p:sp>
        <p:nvSpPr>
          <p:cNvPr id="31" name="TekstniOkvir 30">
            <a:extLst>
              <a:ext uri="{FF2B5EF4-FFF2-40B4-BE49-F238E27FC236}">
                <a16:creationId xmlns:a16="http://schemas.microsoft.com/office/drawing/2014/main" id="{8A2C880F-1C5F-41EE-932C-2411035BC76C}"/>
              </a:ext>
            </a:extLst>
          </p:cNvPr>
          <p:cNvSpPr txBox="1"/>
          <p:nvPr/>
        </p:nvSpPr>
        <p:spPr>
          <a:xfrm>
            <a:off x="5029957" y="6064011"/>
            <a:ext cx="353109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hr-HR" sz="1600" dirty="0"/>
              <a:t>ženski češeri balkanskog bora</a:t>
            </a:r>
          </a:p>
        </p:txBody>
      </p:sp>
    </p:spTree>
    <p:extLst>
      <p:ext uri="{BB962C8B-B14F-4D97-AF65-F5344CB8AC3E}">
        <p14:creationId xmlns:p14="http://schemas.microsoft.com/office/powerpoint/2010/main" val="31957312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EAE36AE-000A-49F4-9E03-D63A98D583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6933" y="1327438"/>
            <a:ext cx="5595923" cy="1461778"/>
          </a:xfrm>
        </p:spPr>
        <p:txBody>
          <a:bodyPr anchor="b">
            <a:normAutofit/>
          </a:bodyPr>
          <a:lstStyle/>
          <a:p>
            <a:r>
              <a:rPr lang="hr-HR" dirty="0"/>
              <a:t>Ženski češer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7134E81D-C1A9-4228-B9D8-C3177BBB9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6934" y="2946169"/>
            <a:ext cx="5163106" cy="3088871"/>
          </a:xfrm>
        </p:spPr>
        <p:txBody>
          <a:bodyPr>
            <a:normAutofit/>
          </a:bodyPr>
          <a:lstStyle/>
          <a:p>
            <a:r>
              <a:rPr lang="hr-HR" sz="2000" dirty="0"/>
              <a:t>kod većine vrsta su odrvenjeli</a:t>
            </a:r>
          </a:p>
          <a:p>
            <a:r>
              <a:rPr lang="hr-HR" sz="2000" dirty="0"/>
              <a:t>unutar ženskih češera razvija se sjeme</a:t>
            </a:r>
          </a:p>
          <a:p>
            <a:r>
              <a:rPr lang="hr-HR" sz="2000" dirty="0"/>
              <a:t>čine ih plodni listovi</a:t>
            </a:r>
          </a:p>
          <a:p>
            <a:r>
              <a:rPr lang="hr-HR" sz="2000" dirty="0"/>
              <a:t>u svakom plodnom listu su dva sjemena zametka sa ženskom spolnom stanicom</a:t>
            </a:r>
          </a:p>
          <a:p>
            <a:r>
              <a:rPr lang="pl-PL" sz="2000" dirty="0"/>
              <a:t>leže otvoreno na plodnim listovima</a:t>
            </a:r>
            <a:endParaRPr lang="hr-HR" sz="20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5D3F6F1-24AB-4889-8B6E-6F3BC1F87AF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106256" y="1774118"/>
            <a:ext cx="2482322" cy="33097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Šesterokut 3">
            <a:extLst>
              <a:ext uri="{FF2B5EF4-FFF2-40B4-BE49-F238E27FC236}">
                <a16:creationId xmlns:a16="http://schemas.microsoft.com/office/drawing/2014/main" id="{39F7ABC1-ACA2-47C2-BA99-0176A446EFBC}"/>
              </a:ext>
            </a:extLst>
          </p:cNvPr>
          <p:cNvSpPr/>
          <p:nvPr/>
        </p:nvSpPr>
        <p:spPr>
          <a:xfrm>
            <a:off x="7010777" y="1401369"/>
            <a:ext cx="4681116" cy="4055262"/>
          </a:xfrm>
          <a:prstGeom prst="hexagon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23938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BD366FE-C6A2-455E-8CA6-BC1E57B5E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Muški češer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49778C70-6B60-4133-BD0F-DD426ECFBF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čine prašnički listovi skupljeni u rese</a:t>
            </a:r>
          </a:p>
          <a:p>
            <a:r>
              <a:rPr lang="hr-HR" sz="2000" dirty="0"/>
              <a:t>svaki ima dvije </a:t>
            </a:r>
            <a:r>
              <a:rPr lang="hr-HR" sz="2000" dirty="0" err="1"/>
              <a:t>peludnice</a:t>
            </a:r>
            <a:r>
              <a:rPr lang="hr-HR" sz="2000" dirty="0"/>
              <a:t> s peludnim zrncima</a:t>
            </a:r>
          </a:p>
          <a:p>
            <a:r>
              <a:rPr lang="hr-HR" sz="2000" dirty="0"/>
              <a:t>u svakom su dvije nepokretne spolne stanice</a:t>
            </a:r>
          </a:p>
        </p:txBody>
      </p:sp>
      <p:pic>
        <p:nvPicPr>
          <p:cNvPr id="7" name="Slika 6" descr="Slika na kojoj se prikazuje biljka, stablo, dlan&#10;&#10;Opis je automatski generiran">
            <a:extLst>
              <a:ext uri="{FF2B5EF4-FFF2-40B4-BE49-F238E27FC236}">
                <a16:creationId xmlns:a16="http://schemas.microsoft.com/office/drawing/2014/main" id="{7AC93CDB-DA40-4A50-BDD6-FE7C4AD17A2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1607" y="3354633"/>
            <a:ext cx="3408785" cy="2556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99511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99087885-8062-444C-842C-53E704EECA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Oprašivanje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2C067F8-7E00-47BD-AFBC-C73528F383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000" dirty="0"/>
              <a:t>zrnca peluda su lagana, pa ih raznosi vjetar</a:t>
            </a:r>
          </a:p>
          <a:p>
            <a:r>
              <a:rPr lang="hr-HR" sz="2000" dirty="0"/>
              <a:t>donese li ih do sjemenih zametaka ženskog </a:t>
            </a:r>
            <a:r>
              <a:rPr lang="hr-HR" sz="2000" dirty="0" err="1"/>
              <a:t>češerića</a:t>
            </a:r>
            <a:r>
              <a:rPr lang="hr-HR" sz="2000" dirty="0"/>
              <a:t>, dolazi do oprašivanja</a:t>
            </a:r>
          </a:p>
        </p:txBody>
      </p:sp>
    </p:spTree>
    <p:extLst>
      <p:ext uri="{BB962C8B-B14F-4D97-AF65-F5344CB8AC3E}">
        <p14:creationId xmlns:p14="http://schemas.microsoft.com/office/powerpoint/2010/main" val="1298824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F777C5E7-626F-42AA-98E9-8B3C94368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Oplodnja 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8ADC077-B123-45F6-B4FD-F6FA37D20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sz="2000" dirty="0"/>
              <a:t>nakon oprašivanja dolazi do oplodnje</a:t>
            </a:r>
          </a:p>
          <a:p>
            <a:r>
              <a:rPr lang="pl-PL" sz="2000" dirty="0"/>
              <a:t>iz oplođene jajne stanice nastaje klica-zametak nove biljke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90569710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Žuta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35</TotalTime>
  <Words>245</Words>
  <Application>Microsoft Office PowerPoint</Application>
  <PresentationFormat>Široki zaslon</PresentationFormat>
  <Paragraphs>55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6" baseType="lpstr">
      <vt:lpstr>Arial</vt:lpstr>
      <vt:lpstr>Century Gothic</vt:lpstr>
      <vt:lpstr>Wingdings 3</vt:lpstr>
      <vt:lpstr>Pramen</vt:lpstr>
      <vt:lpstr>Češer</vt:lpstr>
      <vt:lpstr>Sadržaj</vt:lpstr>
      <vt:lpstr>Što je češer?</vt:lpstr>
      <vt:lpstr>Vrste češera</vt:lpstr>
      <vt:lpstr>PowerPoint prezentacija</vt:lpstr>
      <vt:lpstr>Ženski češer</vt:lpstr>
      <vt:lpstr>Muški češer</vt:lpstr>
      <vt:lpstr>Oprašivanje </vt:lpstr>
      <vt:lpstr>Oplodnja </vt:lpstr>
      <vt:lpstr>Zanimljivosti </vt:lpstr>
      <vt:lpstr>Literatura</vt:lpstr>
      <vt:lpstr>Hvala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Češer</dc:title>
  <dc:creator>robi geric</dc:creator>
  <cp:lastModifiedBy>Ivanka Švaljek</cp:lastModifiedBy>
  <cp:revision>3</cp:revision>
  <dcterms:created xsi:type="dcterms:W3CDTF">2022-03-22T19:43:20Z</dcterms:created>
  <dcterms:modified xsi:type="dcterms:W3CDTF">2022-03-31T09:06:22Z</dcterms:modified>
</cp:coreProperties>
</file>