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8" r:id="rId3"/>
    <p:sldId id="280" r:id="rId4"/>
    <p:sldId id="272" r:id="rId5"/>
    <p:sldId id="273" r:id="rId6"/>
    <p:sldId id="257" r:id="rId7"/>
    <p:sldId id="269" r:id="rId8"/>
    <p:sldId id="270" r:id="rId9"/>
    <p:sldId id="271" r:id="rId10"/>
    <p:sldId id="264" r:id="rId11"/>
    <p:sldId id="259" r:id="rId12"/>
    <p:sldId id="263" r:id="rId13"/>
    <p:sldId id="265" r:id="rId14"/>
    <p:sldId id="266" r:id="rId15"/>
    <p:sldId id="267" r:id="rId16"/>
    <p:sldId id="274" r:id="rId17"/>
    <p:sldId id="275" r:id="rId18"/>
    <p:sldId id="276" r:id="rId19"/>
    <p:sldId id="278" r:id="rId20"/>
    <p:sldId id="277" r:id="rId21"/>
    <p:sldId id="282" r:id="rId22"/>
    <p:sldId id="283" r:id="rId23"/>
    <p:sldId id="279" r:id="rId24"/>
    <p:sldId id="281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27" autoAdjust="0"/>
  </p:normalViewPr>
  <p:slideViewPr>
    <p:cSldViewPr>
      <p:cViewPr varScale="1">
        <p:scale>
          <a:sx n="66" d="100"/>
          <a:sy n="66" d="100"/>
        </p:scale>
        <p:origin x="14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D413F-0168-4AAB-9219-04C748F3E160}" type="datetimeFigureOut">
              <a:rPr lang="sr-Latn-CS" smtClean="0"/>
              <a:t>15.10.2015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B9FED-F20A-4060-BCF7-1A7F2F0567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9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1400" dirty="0" smtClean="0"/>
              <a:t>ono čega ima na „svakom” koraku ne cijeni se baš previše, zar ne? </a:t>
            </a:r>
          </a:p>
          <a:p>
            <a:r>
              <a:rPr lang="hr-HR" sz="1400" dirty="0" smtClean="0"/>
              <a:t>Da raste samo na par mjesta svijeta vjerojatno bi joj </a:t>
            </a:r>
            <a:r>
              <a:rPr lang="hr-HR" sz="1400" smtClean="0"/>
              <a:t>cijena bila </a:t>
            </a:r>
            <a:r>
              <a:rPr lang="hr-HR" sz="1400" dirty="0" smtClean="0"/>
              <a:t>puno više od cijene kakvog zlata ili dijamanta.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Kopriva ima nježnu ali sveobuhvatnu ljekovitost koja balansira mnoga područja ljudskog organizma. Ona voli hranjivo i vlažno tlo ali će se velikodušno ponuditi i ljudima krša u kakvom mini prostoru sa mrvom  hranjive i vlažne zemlje.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B9FED-F20A-4060-BCF7-1A7F2F0567F6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1485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B9FED-F20A-4060-BCF7-1A7F2F0567F6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820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15.10.2015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studio-martina-natura.hr/2013/04/22/kopriva-kraljica-bilja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32560" y="5357826"/>
            <a:ext cx="7406640" cy="857256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357422" y="2143116"/>
            <a:ext cx="538557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8800" b="1" cap="none" spc="0" dirty="0" smtClean="0">
                <a:ln/>
                <a:solidFill>
                  <a:schemeClr val="accent3"/>
                </a:solidFill>
                <a:effectLst/>
              </a:rPr>
              <a:t>KOPRIVA</a:t>
            </a:r>
            <a:endParaRPr lang="hr-HR" sz="8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60" y="3750622"/>
            <a:ext cx="3067432" cy="2806374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210" y="-160013"/>
            <a:ext cx="3701571" cy="255343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0" y="304800"/>
            <a:ext cx="7498080" cy="1143000"/>
          </a:xfrm>
        </p:spPr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STANIŠTE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izrazito široka rasprostranjenost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doslovno ima po cijelome svijetu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556127"/>
            <a:ext cx="3384376" cy="230187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624" y="4556126"/>
            <a:ext cx="2992376" cy="230187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/>
            </a:r>
            <a:br>
              <a:rPr lang="hr-HR" dirty="0" smtClean="0">
                <a:solidFill>
                  <a:schemeClr val="tx1"/>
                </a:solidFill>
              </a:rPr>
            </a:b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908720"/>
            <a:ext cx="7279796" cy="5339680"/>
          </a:xfrm>
        </p:spPr>
        <p:txBody>
          <a:bodyPr>
            <a:normAutofit/>
          </a:bodyPr>
          <a:lstStyle/>
          <a:p>
            <a:r>
              <a:rPr lang="hr-HR" dirty="0" smtClean="0"/>
              <a:t>raste posvuda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 na zapuštenim livadama 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uz rub šume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na obali rijeke, potoka ili kao korov uz ograde uz koje se raslinje neko vrijeme ne čisti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5747">
            <a:off x="6230796" y="692696"/>
            <a:ext cx="2812034" cy="237626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SASTAV I AKTIVNE  TVARI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sadrži izrazito puno minerala  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jako puno željeza i to onog biorazgradivog kojeg organizam može iskoristiti (za razliku od onog koji se ne može apsorbirati a najčešće je u tabletama)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sadrži i obilje kalija (osobe koje dugo vremena piju lijekove za visoki tlak, zadržavanje vode u organizmu i </a:t>
            </a:r>
            <a:r>
              <a:rPr lang="hr-HR" dirty="0" err="1" smtClean="0"/>
              <a:t>sl</a:t>
            </a:r>
            <a:r>
              <a:rPr lang="hr-HR" dirty="0" smtClean="0"/>
              <a:t>.) </a:t>
            </a:r>
          </a:p>
          <a:p>
            <a:endParaRPr lang="hr-HR" dirty="0" smtClean="0"/>
          </a:p>
          <a:p>
            <a:r>
              <a:rPr lang="hr-HR" dirty="0" smtClean="0"/>
              <a:t>sadrži i vrlo velike količine kalcija, magnezija, natrija, fosfora, </a:t>
            </a:r>
            <a:r>
              <a:rPr lang="hr-HR" dirty="0" err="1" smtClean="0"/>
              <a:t>magnana</a:t>
            </a:r>
            <a:r>
              <a:rPr lang="hr-HR" dirty="0" smtClean="0"/>
              <a:t>, bora, provitamina A  (koji je izrazito koristan kod lošeg vida noću)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2692"/>
            <a:ext cx="1347664" cy="239077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sadrži vitamin B2, C i K   </a:t>
            </a:r>
          </a:p>
          <a:p>
            <a:endParaRPr lang="hr-HR" dirty="0" smtClean="0"/>
          </a:p>
          <a:p>
            <a:r>
              <a:rPr lang="hr-HR" dirty="0" smtClean="0"/>
              <a:t>MOŽDA ZVUČI NEVJEROJATNO ALI U 100 G OVE ČUDESNE BILJKE JE VIŠE VITAMINA C NEGO U NARANČI ILI LIMUNU! 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725144"/>
            <a:ext cx="2466975" cy="18478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34407"/>
            <a:ext cx="2133600" cy="21336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SRODNE VRSTE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/>
          <a:lstStyle/>
          <a:p>
            <a:r>
              <a:rPr lang="pl-PL" dirty="0" smtClean="0"/>
              <a:t>postoji više od 50 različitih vrsta</a:t>
            </a:r>
          </a:p>
          <a:p>
            <a:pPr>
              <a:buNone/>
            </a:pPr>
            <a:endParaRPr lang="pl-PL" dirty="0" smtClean="0"/>
          </a:p>
          <a:p>
            <a:r>
              <a:rPr lang="hr-HR" dirty="0" smtClean="0"/>
              <a:t>„žarne” koprive su samo dvije: </a:t>
            </a:r>
          </a:p>
          <a:p>
            <a:pPr marL="596646" indent="-514350">
              <a:buNone/>
            </a:pPr>
            <a:endParaRPr lang="hr-HR" dirty="0" smtClean="0"/>
          </a:p>
          <a:p>
            <a:pPr marL="596646" indent="-514350">
              <a:buNone/>
            </a:pPr>
            <a:r>
              <a:rPr lang="hr-HR" dirty="0" smtClean="0"/>
              <a:t>a) velika/obična kopriva </a:t>
            </a:r>
          </a:p>
          <a:p>
            <a:pPr marL="596646" indent="-514350">
              <a:buAutoNum type="alphaLcParenR"/>
            </a:pPr>
            <a:endParaRPr lang="hr-HR" dirty="0" smtClean="0"/>
          </a:p>
          <a:p>
            <a:pPr marL="596646" indent="-514350"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b) te mala kopriva/žara </a:t>
            </a:r>
            <a:endParaRPr lang="hr-HR" dirty="0"/>
          </a:p>
        </p:txBody>
      </p:sp>
      <p:pic>
        <p:nvPicPr>
          <p:cNvPr id="6" name="Picture 2" descr="F:\2016\zadruga\brošuraK&amp;Č\slike koprive s neta\velika obicna kopri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0"/>
            <a:ext cx="2357422" cy="3786190"/>
          </a:xfrm>
          <a:prstGeom prst="rect">
            <a:avLst/>
          </a:prstGeom>
          <a:noFill/>
        </p:spPr>
      </p:pic>
      <p:pic>
        <p:nvPicPr>
          <p:cNvPr id="7" name="Picture 2" descr="F:\2016\zadruga\brošuraK&amp;Č\slike koprive s neta\mala kopri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1109" y="4643446"/>
            <a:ext cx="2812892" cy="2214554"/>
          </a:xfrm>
          <a:prstGeom prst="rect">
            <a:avLst/>
          </a:prstGeom>
          <a:noFill/>
        </p:spPr>
      </p:pic>
      <p:cxnSp>
        <p:nvCxnSpPr>
          <p:cNvPr id="9" name="Ravni poveznik sa strelicom 8"/>
          <p:cNvCxnSpPr/>
          <p:nvPr/>
        </p:nvCxnSpPr>
        <p:spPr>
          <a:xfrm flipV="1">
            <a:off x="4929190" y="3429000"/>
            <a:ext cx="185738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 flipV="1">
            <a:off x="4929190" y="5500702"/>
            <a:ext cx="1500198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24744"/>
          </a:xfrm>
        </p:spPr>
        <p:txBody>
          <a:bodyPr/>
          <a:lstStyle/>
          <a:p>
            <a:r>
              <a:rPr lang="hr-HR" b="1" dirty="0" smtClean="0"/>
              <a:t>BERBA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1214414" y="908720"/>
            <a:ext cx="7929586" cy="5949280"/>
          </a:xfrm>
        </p:spPr>
        <p:txBody>
          <a:bodyPr>
            <a:normAutofit fontScale="70000" lnSpcReduction="20000"/>
          </a:bodyPr>
          <a:lstStyle/>
          <a:p>
            <a:endParaRPr lang="hr-HR" sz="3400" dirty="0" smtClean="0"/>
          </a:p>
          <a:p>
            <a:r>
              <a:rPr lang="hr-HR" sz="3400" dirty="0" smtClean="0"/>
              <a:t>za prehranu potražite što mlađu i sočniju biljku</a:t>
            </a:r>
          </a:p>
          <a:p>
            <a:endParaRPr lang="hr-HR" sz="3400" dirty="0" smtClean="0"/>
          </a:p>
          <a:p>
            <a:r>
              <a:rPr lang="hr-HR" sz="3400" dirty="0" smtClean="0"/>
              <a:t>kratko ju blanširajte i koristite na sve moguće načine na koje biste koristili sve zeleno povrće</a:t>
            </a:r>
          </a:p>
          <a:p>
            <a:pPr>
              <a:buNone/>
            </a:pPr>
            <a:endParaRPr lang="hr-HR" sz="3400" dirty="0" smtClean="0"/>
          </a:p>
          <a:p>
            <a:r>
              <a:rPr lang="hr-HR" sz="3400" dirty="0" smtClean="0"/>
              <a:t>tijekom cvatnje bere se cijela biljka i suši u visećim snopovima na prozračnom i toplom mjestu u hladu</a:t>
            </a:r>
          </a:p>
          <a:p>
            <a:endParaRPr lang="hr-HR" sz="3400" dirty="0" smtClean="0"/>
          </a:p>
          <a:p>
            <a:r>
              <a:rPr lang="hr-HR" sz="3400" dirty="0" smtClean="0"/>
              <a:t>korijen se vadi u proljeće ili jesen</a:t>
            </a:r>
          </a:p>
          <a:p>
            <a:endParaRPr lang="hr-HR" sz="3400" dirty="0" smtClean="0"/>
          </a:p>
          <a:p>
            <a:r>
              <a:rPr lang="hr-HR" sz="3400" dirty="0" smtClean="0"/>
              <a:t>ako želite najbolje od najboljeg berite smo lišće koje je na „</a:t>
            </a:r>
            <a:r>
              <a:rPr lang="hr-HR" sz="3400" dirty="0" err="1" smtClean="0"/>
              <a:t>ćupiću</a:t>
            </a:r>
            <a:r>
              <a:rPr lang="hr-HR" sz="3400" dirty="0" smtClean="0"/>
              <a:t>” vrha biljke ( </a:t>
            </a:r>
            <a:r>
              <a:rPr lang="hr-HR" sz="3400" dirty="0" err="1" smtClean="0"/>
              <a:t>cca</a:t>
            </a:r>
            <a:r>
              <a:rPr lang="hr-HR" sz="3400" dirty="0" smtClean="0"/>
              <a:t> 5-10 cm) </a:t>
            </a:r>
          </a:p>
          <a:p>
            <a:pPr>
              <a:buNone/>
            </a:pPr>
            <a:endParaRPr lang="hr-HR" sz="3400" dirty="0" smtClean="0"/>
          </a:p>
          <a:p>
            <a:r>
              <a:rPr lang="hr-HR" sz="3400" dirty="0" smtClean="0"/>
              <a:t>takvo lišće ima nevjerojatno jaku ljekovitu i energetsku snagu</a:t>
            </a:r>
          </a:p>
          <a:p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1362422" cy="181890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0"/>
            <a:ext cx="1918586" cy="126875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>
            <a:normAutofit/>
          </a:bodyPr>
          <a:lstStyle/>
          <a:p>
            <a:r>
              <a:rPr lang="hr-HR" b="1" dirty="0" smtClean="0"/>
              <a:t>LJEKOVITA ČUDA KOPRIVE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5410200"/>
          </a:xfrm>
        </p:spPr>
        <p:txBody>
          <a:bodyPr>
            <a:normAutofit fontScale="25000" lnSpcReduction="20000"/>
          </a:bodyPr>
          <a:lstStyle/>
          <a:p>
            <a:r>
              <a:rPr lang="hr-HR" sz="9600" dirty="0" smtClean="0"/>
              <a:t>lijek za mnoge tegobe</a:t>
            </a:r>
          </a:p>
          <a:p>
            <a:pPr>
              <a:buNone/>
            </a:pPr>
            <a:endParaRPr lang="hr-HR" sz="9600" dirty="0" smtClean="0"/>
          </a:p>
          <a:p>
            <a:r>
              <a:rPr lang="hr-HR" sz="9600" dirty="0" smtClean="0"/>
              <a:t>često se preporučuje slabokrvnim ljudima       </a:t>
            </a:r>
          </a:p>
          <a:p>
            <a:pPr>
              <a:buNone/>
            </a:pPr>
            <a:endParaRPr lang="hr-HR" sz="9600" dirty="0" smtClean="0"/>
          </a:p>
          <a:p>
            <a:r>
              <a:rPr lang="hr-HR" sz="9600" dirty="0" smtClean="0"/>
              <a:t>korisna i kao diuretik – poboljšava rad bubrega i potiče mokrenje</a:t>
            </a:r>
          </a:p>
          <a:p>
            <a:pPr>
              <a:buNone/>
            </a:pPr>
            <a:endParaRPr lang="hr-HR" sz="9600" dirty="0" smtClean="0"/>
          </a:p>
          <a:p>
            <a:r>
              <a:rPr lang="hr-HR" sz="9600" dirty="0" smtClean="0"/>
              <a:t>oblozi pomažu i kod gihta </a:t>
            </a:r>
          </a:p>
          <a:p>
            <a:pPr>
              <a:buNone/>
            </a:pPr>
            <a:r>
              <a:rPr lang="hr-HR" sz="9600" dirty="0" smtClean="0"/>
              <a:t>	</a:t>
            </a:r>
          </a:p>
          <a:p>
            <a:r>
              <a:rPr lang="hr-HR" sz="9600" dirty="0" smtClean="0"/>
              <a:t>utječe na izmjenu tvari u organizmu</a:t>
            </a:r>
          </a:p>
          <a:p>
            <a:pPr>
              <a:buNone/>
            </a:pPr>
            <a:endParaRPr lang="hr-HR" sz="9600" dirty="0" smtClean="0"/>
          </a:p>
          <a:p>
            <a:r>
              <a:rPr lang="hr-HR" sz="9600" dirty="0" smtClean="0"/>
              <a:t>potiče izlučivanje probavnih sokova i probavu masnoća</a:t>
            </a:r>
          </a:p>
          <a:p>
            <a:pPr>
              <a:buNone/>
            </a:pPr>
            <a:endParaRPr lang="hr-HR" sz="9600" dirty="0" smtClean="0"/>
          </a:p>
          <a:p>
            <a:r>
              <a:rPr lang="hr-HR" sz="9600" dirty="0" smtClean="0"/>
              <a:t>preporučljivo je koristiti kod hladnih ruku i nogu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738" y="722589"/>
            <a:ext cx="3028950" cy="151447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731962"/>
            <a:ext cx="7498080" cy="512603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često se primjenjuje za  podizanje razine željeza i općeg stanja slabokrvnih osoba jer utječe na stvaranje većeg broja crvenih krvnih zrnaca</a:t>
            </a:r>
          </a:p>
          <a:p>
            <a:endParaRPr lang="hr-HR" dirty="0" smtClean="0"/>
          </a:p>
          <a:p>
            <a:r>
              <a:rPr lang="hr-HR" dirty="0" smtClean="0"/>
              <a:t>odlična za </a:t>
            </a:r>
            <a:r>
              <a:rPr lang="hr-HR" dirty="0" err="1" smtClean="0"/>
              <a:t>jetru</a:t>
            </a:r>
            <a:r>
              <a:rPr lang="hr-HR" dirty="0" smtClean="0"/>
              <a:t>, kao i čišćenje žučnih i bubrežnih kamenaca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pozitivno djeluje na gušteraču i regulaciju razine šećera u krvi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566" y="-39687"/>
            <a:ext cx="2590800" cy="177165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447800"/>
            <a:ext cx="6520768" cy="480060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vrlo je korisna i za osobe koje pate </a:t>
            </a:r>
          </a:p>
          <a:p>
            <a:pPr marL="82296" indent="0">
              <a:buNone/>
            </a:pPr>
            <a:r>
              <a:rPr lang="hr-HR" dirty="0" smtClean="0"/>
              <a:t>od alergija, posebno peludnih alergija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koristi se i za jačanje korijena kose</a:t>
            </a:r>
          </a:p>
          <a:p>
            <a:endParaRPr lang="hr-HR" dirty="0" smtClean="0"/>
          </a:p>
          <a:p>
            <a:pPr lvl="0"/>
            <a:r>
              <a:rPr lang="hr-HR" dirty="0" smtClean="0"/>
              <a:t>preporučuje se kod infekcija u ustima ili upala desni</a:t>
            </a:r>
          </a:p>
          <a:p>
            <a:pPr lvl="0"/>
            <a:endParaRPr lang="hr-HR" dirty="0" smtClean="0"/>
          </a:p>
          <a:p>
            <a:pPr lvl="0"/>
            <a:r>
              <a:rPr lang="hr-HR" dirty="0" smtClean="0"/>
              <a:t>čaj pročišćava krv, pa je koristan kod kožnih oboljenja, bubuljica i akni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3337"/>
            <a:ext cx="1619250" cy="282892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OPREZ!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kopriva nije za ljude s visokim tlakom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ne smije se konzumirati nekuhana jer može oštetiti bubrege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kod česte primjene treba pripaziti na gubitak kalija te uzimati hranu bogatu tim mineralom</a:t>
            </a:r>
          </a:p>
          <a:p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POVIJEST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zapisi o ljekovitosti datiraju još iz prvog stoljeća </a:t>
            </a:r>
          </a:p>
          <a:p>
            <a:pPr>
              <a:buNone/>
            </a:pPr>
            <a:endParaRPr lang="hr-HR" dirty="0" smtClean="0"/>
          </a:p>
          <a:p>
            <a:r>
              <a:rPr lang="hr-HR" b="1" u="sng" dirty="0" smtClean="0"/>
              <a:t>koristila se:</a:t>
            </a:r>
          </a:p>
          <a:p>
            <a:pPr>
              <a:buNone/>
            </a:pPr>
            <a:r>
              <a:rPr lang="hr-HR" dirty="0" smtClean="0"/>
              <a:t>a) kao lijek protiv opće slabosti te kao sredstvo za čišćenje organizma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b) za obloge protiv bolova u kostima 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c) lijek za poremećaje sna, kod tumora slezene, za grčeve u želucu, čireve, bolesti pluća</a:t>
            </a:r>
          </a:p>
          <a:p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drugi naziv KRALJICA BILJA</a:t>
            </a:r>
          </a:p>
          <a:p>
            <a:endParaRPr lang="hr-HR" dirty="0" smtClean="0"/>
          </a:p>
          <a:p>
            <a:r>
              <a:rPr lang="hr-HR" dirty="0" smtClean="0"/>
              <a:t>švedski znanstvenik </a:t>
            </a:r>
            <a:r>
              <a:rPr lang="hr-HR" dirty="0" err="1" smtClean="0"/>
              <a:t>Abbe</a:t>
            </a:r>
            <a:r>
              <a:rPr lang="hr-HR" dirty="0" smtClean="0"/>
              <a:t> </a:t>
            </a:r>
            <a:r>
              <a:rPr lang="hr-HR" dirty="0" err="1" smtClean="0"/>
              <a:t>Kuenzle</a:t>
            </a:r>
            <a:r>
              <a:rPr lang="hr-HR" dirty="0" smtClean="0"/>
              <a:t> tvrdi, da bi kopriva odavno nestala sa lica zemlje, ako ne bi imala žalce - životinje i insekti bi ju odavno pojeli</a:t>
            </a:r>
          </a:p>
          <a:p>
            <a:endParaRPr lang="hr-HR" dirty="0" smtClean="0"/>
          </a:p>
          <a:p>
            <a:r>
              <a:rPr lang="hr-HR" dirty="0" smtClean="0"/>
              <a:t> u germanskoj mitologiji bila je simbol boga munje 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977" y="17579"/>
            <a:ext cx="1800225" cy="254317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prema narodnom vjerovanju, munja nikada neće udariti u koprivu, i od toga dolazi poslovica:  </a:t>
            </a:r>
            <a:r>
              <a:rPr lang="hr-HR" b="1" dirty="0" smtClean="0"/>
              <a:t>NEĆE GROM U KOPRIVE</a:t>
            </a:r>
          </a:p>
          <a:p>
            <a:endParaRPr lang="hr-HR" dirty="0" smtClean="0"/>
          </a:p>
          <a:p>
            <a:r>
              <a:rPr lang="hr-HR" dirty="0" smtClean="0"/>
              <a:t>postoji mit da kad kokoši jedu sušene koprive, poveća se broj izlegnutih jaja</a:t>
            </a:r>
          </a:p>
          <a:p>
            <a:endParaRPr lang="hr-HR" dirty="0" smtClean="0"/>
          </a:p>
          <a:p>
            <a:r>
              <a:rPr lang="hr-HR" dirty="0" smtClean="0"/>
              <a:t>koprive se tradicionalno beru na VELIKI ČETVRTAK I VELIKI PETAK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274638"/>
            <a:ext cx="7498080" cy="6682754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u knjizi Hansa Christiana Andersena "De </a:t>
            </a:r>
            <a:r>
              <a:rPr lang="hr-HR" dirty="0" err="1" smtClean="0"/>
              <a:t>vilde</a:t>
            </a:r>
            <a:r>
              <a:rPr lang="hr-HR" dirty="0" smtClean="0"/>
              <a:t> </a:t>
            </a:r>
            <a:r>
              <a:rPr lang="hr-HR" dirty="0" err="1" smtClean="0"/>
              <a:t>svaner</a:t>
            </a:r>
            <a:r>
              <a:rPr lang="hr-HR" dirty="0" smtClean="0"/>
              <a:t>" se spominje kako je princeza morala satkati kaput od kopriva da bi razbila urok bačen na njezinu braću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u Ujedinjenom Kraljevstvu se od 1986. održava </a:t>
            </a:r>
            <a:r>
              <a:rPr lang="hr-HR" dirty="0" err="1" smtClean="0"/>
              <a:t>Stinging</a:t>
            </a:r>
            <a:r>
              <a:rPr lang="hr-HR" dirty="0" smtClean="0"/>
              <a:t> </a:t>
            </a:r>
            <a:r>
              <a:rPr lang="hr-HR" dirty="0" err="1" smtClean="0"/>
              <a:t>Nettle</a:t>
            </a:r>
            <a:r>
              <a:rPr lang="hr-HR" dirty="0" smtClean="0"/>
              <a:t> </a:t>
            </a:r>
            <a:r>
              <a:rPr lang="hr-HR" dirty="0" err="1" smtClean="0"/>
              <a:t>Eating</a:t>
            </a:r>
            <a:r>
              <a:rPr lang="hr-HR" dirty="0" smtClean="0"/>
              <a:t> </a:t>
            </a:r>
            <a:r>
              <a:rPr lang="hr-HR" dirty="0" err="1" smtClean="0"/>
              <a:t>Championship</a:t>
            </a:r>
            <a:r>
              <a:rPr lang="hr-HR" dirty="0" smtClean="0"/>
              <a:t>, natjecanje u jedenju kopriva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0"/>
            <a:ext cx="2162175" cy="211455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http://studio-martina-</a:t>
            </a:r>
            <a:r>
              <a:rPr lang="hr-HR" dirty="0" err="1" smtClean="0">
                <a:hlinkClick r:id="rId2"/>
              </a:rPr>
              <a:t>natura.hr</a:t>
            </a:r>
            <a:r>
              <a:rPr lang="hr-HR" dirty="0" smtClean="0">
                <a:hlinkClick r:id="rId2"/>
              </a:rPr>
              <a:t>/2013/04/22/kopriva-kraljica-bilja/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https://hr.wikipedia.org/wiki/Kopriva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PRIPREMIO: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Matija </a:t>
            </a:r>
            <a:r>
              <a:rPr lang="hr-HR" dirty="0" err="1" smtClean="0"/>
              <a:t>Haldek</a:t>
            </a:r>
            <a:r>
              <a:rPr lang="hr-HR" dirty="0" smtClean="0"/>
              <a:t>, 5.b</a:t>
            </a: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Hvala na pažnji!</a:t>
            </a:r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663" y="1700808"/>
            <a:ext cx="1618025" cy="1211957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597352"/>
          </a:xfrm>
        </p:spPr>
        <p:txBody>
          <a:bodyPr>
            <a:normAutofit/>
          </a:bodyPr>
          <a:lstStyle/>
          <a:p>
            <a:r>
              <a:rPr lang="hr-HR" dirty="0" smtClean="0"/>
              <a:t>kao tkanina koristila se još u brončanom dobu</a:t>
            </a:r>
          </a:p>
          <a:p>
            <a:endParaRPr lang="hr-HR" dirty="0" smtClean="0"/>
          </a:p>
          <a:p>
            <a:r>
              <a:rPr lang="hr-HR" dirty="0" smtClean="0"/>
              <a:t>stari Grci koristili su je za masažu protiv reumatskih bolova      </a:t>
            </a:r>
          </a:p>
          <a:p>
            <a:endParaRPr lang="hr-HR" dirty="0" smtClean="0"/>
          </a:p>
          <a:p>
            <a:r>
              <a:rPr lang="hr-HR" dirty="0" smtClean="0"/>
              <a:t>Rimljani kao hranu i lijek</a:t>
            </a:r>
          </a:p>
          <a:p>
            <a:endParaRPr lang="hr-HR" dirty="0" smtClean="0"/>
          </a:p>
          <a:p>
            <a:r>
              <a:rPr lang="hr-HR" dirty="0" smtClean="0"/>
              <a:t>u bližoj prošlosti bila je poznata kao hrana za siromahe zbog dostupnosti i lake primjene</a:t>
            </a:r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641" y="3212976"/>
            <a:ext cx="1669728" cy="136815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PRIČA O KOPRIVI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najstariji dokumenti iz 13. st. (1207. god. i 1209. god.) u kojima se spominje Koprivnica</a:t>
            </a:r>
          </a:p>
          <a:p>
            <a:endParaRPr lang="hr-HR" dirty="0"/>
          </a:p>
        </p:txBody>
      </p:sp>
      <p:sp>
        <p:nvSpPr>
          <p:cNvPr id="4" name="AutoShape 2" descr="Slikovni rezultat za kopriv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36712"/>
            <a:ext cx="4505704" cy="331236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0100" y="908720"/>
            <a:ext cx="7933588" cy="594928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/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r>
              <a:rPr lang="hr-HR" dirty="0" smtClean="0"/>
              <a:t>Poznata je i legenda o imenu Koprivnice iz vremena najezde Mongola 1242. kad je Bela IV. Ugarsko-hrvatski kralj bježao pred Tatarskom hordom prema moru</a:t>
            </a:r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r>
              <a:rPr lang="hr-HR" dirty="0" smtClean="0"/>
              <a:t>Tatari su mu nakon prelaska Drave bili za petama stoga je hitao prema utvrđenom Kalniku, a kad je stigao do potoka Koprivnice, negdje na prostoru današnje Koprivnice, nije sjašio s konja i smočio noge, već ga je konj u skoku izbacio iz sedla u bujne koprive kojih je ovdje bilo u izobilju</a:t>
            </a:r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r>
              <a:rPr lang="hr-HR" dirty="0" smtClean="0"/>
              <a:t>Srditi kralj nazvao je to mjesto Koprivnicom i stanovnike </a:t>
            </a:r>
            <a:r>
              <a:rPr lang="hr-HR" dirty="0" err="1" smtClean="0"/>
              <a:t>Koprivničancima</a:t>
            </a:r>
            <a:r>
              <a:rPr lang="hr-HR" dirty="0" smtClean="0"/>
              <a:t>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0"/>
            <a:ext cx="1696265" cy="203551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UCIJA\Desktop\brošuraK&amp;Č\slike koprive s neta\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0"/>
            <a:ext cx="421481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57554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OPIS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uspravna biljka   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listovi srcoliko-šiljasti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peteljke kratke, grubo nazubljene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krhke dlačice na vrhu sa </a:t>
            </a:r>
            <a:r>
              <a:rPr lang="hr-HR" dirty="0" err="1" smtClean="0"/>
              <a:t>zelenosivim</a:t>
            </a:r>
            <a:r>
              <a:rPr lang="hr-HR" dirty="0" smtClean="0"/>
              <a:t> cvjetićima</a:t>
            </a:r>
          </a:p>
          <a:p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Dijelovi biljke koji se koriste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list       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</a:t>
            </a:r>
            <a:r>
              <a:rPr lang="hr-HR" b="1" dirty="0" smtClean="0">
                <a:solidFill>
                  <a:srgbClr val="FF0000"/>
                </a:solidFill>
              </a:rPr>
              <a:t>OPREZ! </a:t>
            </a:r>
          </a:p>
          <a:p>
            <a:pPr>
              <a:buNone/>
            </a:pPr>
            <a:r>
              <a:rPr lang="hr-HR" dirty="0" smtClean="0"/>
              <a:t>                                    PRIPRAVCI ZA                </a:t>
            </a:r>
          </a:p>
          <a:p>
            <a:pPr>
              <a:buNone/>
            </a:pPr>
            <a:r>
              <a:rPr lang="hr-HR" dirty="0" smtClean="0"/>
              <a:t>                             LIJEČENJE RAZLIČITIH     </a:t>
            </a:r>
          </a:p>
          <a:p>
            <a:pPr>
              <a:buNone/>
            </a:pPr>
            <a:r>
              <a:rPr lang="hr-HR" dirty="0" smtClean="0"/>
              <a:t>                                     BOLESTI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korijen   </a:t>
            </a:r>
          </a:p>
          <a:p>
            <a:endParaRPr lang="hr-HR" dirty="0"/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2428860" y="1785926"/>
            <a:ext cx="1785950" cy="1285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 rot="5400000" flipH="1" flipV="1">
            <a:off x="2107389" y="3679033"/>
            <a:ext cx="2286016" cy="17859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F:\2016\zadruga\brošuraK&amp;Č\slike koprive s neta\l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142984"/>
            <a:ext cx="2135068" cy="1714512"/>
          </a:xfrm>
          <a:prstGeom prst="rect">
            <a:avLst/>
          </a:prstGeom>
          <a:noFill/>
        </p:spPr>
      </p:pic>
      <p:pic>
        <p:nvPicPr>
          <p:cNvPr id="16" name="Picture 3" descr="F:\2016\zadruga\brošuraK&amp;Č\slike koprive s neta\korij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5" y="4857760"/>
            <a:ext cx="2083583" cy="200024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LIST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ZA LIJEČENJE:</a:t>
            </a:r>
          </a:p>
          <a:p>
            <a:pPr>
              <a:buNone/>
            </a:pPr>
            <a:endParaRPr lang="hr-HR" dirty="0" smtClean="0"/>
          </a:p>
          <a:p>
            <a:pPr marL="596646" indent="-514350">
              <a:buNone/>
            </a:pPr>
            <a:r>
              <a:rPr lang="hr-HR" dirty="0" smtClean="0"/>
              <a:t>a) </a:t>
            </a:r>
            <a:r>
              <a:rPr lang="hr-HR" dirty="0" err="1" smtClean="0"/>
              <a:t>reumatoidni</a:t>
            </a:r>
            <a:r>
              <a:rPr lang="hr-HR" dirty="0" smtClean="0"/>
              <a:t> artritis </a:t>
            </a:r>
          </a:p>
          <a:p>
            <a:pPr marL="596646" indent="-514350">
              <a:buNone/>
            </a:pPr>
            <a:endParaRPr lang="hr-HR" dirty="0" smtClean="0"/>
          </a:p>
          <a:p>
            <a:pPr marL="596646" indent="-514350">
              <a:buNone/>
            </a:pPr>
            <a:r>
              <a:rPr lang="hr-HR" dirty="0" smtClean="0"/>
              <a:t>b) artroza</a:t>
            </a:r>
          </a:p>
          <a:p>
            <a:pPr marL="596646" indent="-514350">
              <a:buNone/>
            </a:pPr>
            <a:endParaRPr lang="hr-HR" dirty="0" smtClean="0"/>
          </a:p>
          <a:p>
            <a:pPr marL="596646" indent="-514350">
              <a:buNone/>
            </a:pPr>
            <a:r>
              <a:rPr lang="hr-HR" dirty="0" smtClean="0"/>
              <a:t>c) </a:t>
            </a:r>
            <a:r>
              <a:rPr lang="fi-FI" dirty="0" smtClean="0"/>
              <a:t>bolesti mokraćnog sustava, poput cistitisa</a:t>
            </a:r>
            <a:endParaRPr lang="hr-HR" dirty="0" smtClean="0"/>
          </a:p>
          <a:p>
            <a:pPr marL="596646" indent="-51435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620688"/>
            <a:ext cx="2638425" cy="216559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KORIJEN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912938"/>
            <a:ext cx="7498080" cy="4335462"/>
          </a:xfrm>
        </p:spPr>
        <p:txBody>
          <a:bodyPr>
            <a:normAutofit/>
          </a:bodyPr>
          <a:lstStyle/>
          <a:p>
            <a:r>
              <a:rPr lang="hr-HR" dirty="0" smtClean="0"/>
              <a:t>subjektivne tegobe mokrenja  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često noćno mokrenje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osjećaj neugode tijekom mokrenja</a:t>
            </a:r>
          </a:p>
          <a:p>
            <a:endParaRPr lang="hr-HR" dirty="0" smtClean="0"/>
          </a:p>
          <a:p>
            <a:r>
              <a:rPr lang="hr-HR" dirty="0" smtClean="0"/>
              <a:t>tradicionalni lijek kod opadanja kose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863" y="26988"/>
            <a:ext cx="2790825" cy="16383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206</TotalTime>
  <Words>817</Words>
  <Application>Microsoft Office PowerPoint</Application>
  <PresentationFormat>Prikaz na zaslonu (4:3)</PresentationFormat>
  <Paragraphs>187</Paragraphs>
  <Slides>24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9" baseType="lpstr">
      <vt:lpstr>Calibri</vt:lpstr>
      <vt:lpstr>Gill Sans MT</vt:lpstr>
      <vt:lpstr>Verdana</vt:lpstr>
      <vt:lpstr>Wingdings 2</vt:lpstr>
      <vt:lpstr>Solsticij</vt:lpstr>
      <vt:lpstr>PowerPointova prezentacija</vt:lpstr>
      <vt:lpstr>POVIJEST </vt:lpstr>
      <vt:lpstr>PowerPointova prezentacija</vt:lpstr>
      <vt:lpstr>PRIČA O KOPRIVI </vt:lpstr>
      <vt:lpstr> </vt:lpstr>
      <vt:lpstr>OPIS </vt:lpstr>
      <vt:lpstr>Dijelovi biljke koji se koriste</vt:lpstr>
      <vt:lpstr>LIST</vt:lpstr>
      <vt:lpstr>KORIJEN</vt:lpstr>
      <vt:lpstr>STANIŠTE</vt:lpstr>
      <vt:lpstr>  </vt:lpstr>
      <vt:lpstr>SASTAV I AKTIVNE  TVARI</vt:lpstr>
      <vt:lpstr>PowerPointova prezentacija</vt:lpstr>
      <vt:lpstr>SRODNE VRSTE</vt:lpstr>
      <vt:lpstr>BERBA</vt:lpstr>
      <vt:lpstr>LJEKOVITA ČUDA KOPRIVE</vt:lpstr>
      <vt:lpstr>PowerPointova prezentacija</vt:lpstr>
      <vt:lpstr>PowerPointova prezentacija</vt:lpstr>
      <vt:lpstr>OPREZ! </vt:lpstr>
      <vt:lpstr>ZANIMLJIVOSTI</vt:lpstr>
      <vt:lpstr>PowerPointova prezentacija</vt:lpstr>
      <vt:lpstr>PowerPointova prezentacija</vt:lpstr>
      <vt:lpstr>LITERATURA</vt:lpstr>
      <vt:lpstr>PRIPREMIO: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LUCIJA</dc:creator>
  <cp:lastModifiedBy>skola</cp:lastModifiedBy>
  <cp:revision>24</cp:revision>
  <dcterms:created xsi:type="dcterms:W3CDTF">2015-09-22T19:07:29Z</dcterms:created>
  <dcterms:modified xsi:type="dcterms:W3CDTF">2015-10-15T09:32:26Z</dcterms:modified>
</cp:coreProperties>
</file>