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7"/>
  </p:notesMasterIdLst>
  <p:sldIdLst>
    <p:sldId id="256" r:id="rId2"/>
    <p:sldId id="268" r:id="rId3"/>
    <p:sldId id="280" r:id="rId4"/>
    <p:sldId id="257" r:id="rId5"/>
    <p:sldId id="285" r:id="rId6"/>
    <p:sldId id="269" r:id="rId7"/>
    <p:sldId id="263" r:id="rId8"/>
    <p:sldId id="265" r:id="rId9"/>
    <p:sldId id="286" r:id="rId10"/>
    <p:sldId id="287" r:id="rId11"/>
    <p:sldId id="266" r:id="rId12"/>
    <p:sldId id="277" r:id="rId13"/>
    <p:sldId id="288" r:id="rId14"/>
    <p:sldId id="279" r:id="rId15"/>
    <p:sldId id="281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27" autoAdjust="0"/>
  </p:normalViewPr>
  <p:slideViewPr>
    <p:cSldViewPr>
      <p:cViewPr varScale="1">
        <p:scale>
          <a:sx n="66" d="100"/>
          <a:sy n="66" d="100"/>
        </p:scale>
        <p:origin x="14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D413F-0168-4AAB-9219-04C748F3E160}" type="datetimeFigureOut">
              <a:rPr lang="sr-Latn-CS" smtClean="0"/>
              <a:t>19.10.2015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B9FED-F20A-4060-BCF7-1A7F2F0567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89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B9FED-F20A-4060-BCF7-1A7F2F0567F6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8203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469498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1106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9813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1308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6641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5656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771580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048463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60786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0087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824050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662314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376119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426275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286158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330026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19.10.2015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446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tudio-martina-natura.hr/2013/04/22/kopriva-kraljica-bilj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32560" y="5357826"/>
            <a:ext cx="7406640" cy="857256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 smtClean="0">
                <a:solidFill>
                  <a:srgbClr val="FFC000"/>
                </a:solidFill>
              </a:rPr>
              <a:t>bijeli luk, </a:t>
            </a:r>
            <a:r>
              <a:rPr lang="hr-HR" sz="2800" b="1" i="1" dirty="0" err="1">
                <a:solidFill>
                  <a:srgbClr val="FFC000"/>
                </a:solidFill>
              </a:rPr>
              <a:t>l</a:t>
            </a:r>
            <a:r>
              <a:rPr lang="hr-HR" sz="2800" b="1" i="1" dirty="0" err="1" smtClean="0">
                <a:solidFill>
                  <a:srgbClr val="FFC000"/>
                </a:solidFill>
              </a:rPr>
              <a:t>at.allium</a:t>
            </a:r>
            <a:r>
              <a:rPr lang="hr-HR" sz="2800" b="1" i="1" dirty="0" smtClean="0">
                <a:solidFill>
                  <a:srgbClr val="FFC000"/>
                </a:solidFill>
              </a:rPr>
              <a:t> </a:t>
            </a:r>
            <a:r>
              <a:rPr lang="hr-HR" sz="2800" b="1" i="1" dirty="0" err="1" smtClean="0">
                <a:solidFill>
                  <a:srgbClr val="FFC000"/>
                </a:solidFill>
              </a:rPr>
              <a:t>sativum</a:t>
            </a:r>
            <a:endParaRPr lang="hr-HR" sz="2800" b="1" i="1" dirty="0">
              <a:solidFill>
                <a:srgbClr val="FFC000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2261627" y="2143116"/>
            <a:ext cx="557716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r-HR" sz="8800" b="1" dirty="0" smtClean="0">
                <a:ln/>
                <a:solidFill>
                  <a:schemeClr val="accent3"/>
                </a:solidFill>
              </a:rPr>
              <a:t>ČEŠNJAK</a:t>
            </a:r>
            <a:endParaRPr lang="hr-HR" sz="8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4581128"/>
            <a:ext cx="2362200" cy="1905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SAVJET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1412426"/>
          </a:xfrm>
        </p:spPr>
        <p:txBody>
          <a:bodyPr/>
          <a:lstStyle/>
          <a:p>
            <a:r>
              <a:rPr lang="hr-HR" dirty="0" smtClean="0"/>
              <a:t>jedite bijeli luk svjež, zgnječite ga ili sitno narežite</a:t>
            </a:r>
          </a:p>
          <a:p>
            <a:r>
              <a:rPr lang="hr-HR" dirty="0" smtClean="0"/>
              <a:t>Konzumirajte ga 5 minuta nakon sjeckanja </a:t>
            </a:r>
          </a:p>
          <a:p>
            <a:r>
              <a:rPr lang="hr-HR" dirty="0"/>
              <a:t>o</a:t>
            </a:r>
            <a:r>
              <a:rPr lang="hr-HR" dirty="0" smtClean="0"/>
              <a:t>ptimalna asimilacija </a:t>
            </a:r>
            <a:r>
              <a:rPr lang="hr-HR" dirty="0" err="1" smtClean="0"/>
              <a:t>alicina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284721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/>
          <a:p>
            <a:r>
              <a:rPr lang="hr-HR" b="1" dirty="0" smtClean="0"/>
              <a:t>SRODNE VRSTE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4800600"/>
          </a:xfrm>
        </p:spPr>
        <p:txBody>
          <a:bodyPr/>
          <a:lstStyle/>
          <a:p>
            <a:r>
              <a:rPr lang="pl-PL" dirty="0"/>
              <a:t>c</a:t>
            </a:r>
            <a:r>
              <a:rPr lang="pl-PL" dirty="0" smtClean="0"/>
              <a:t>rveni luk</a:t>
            </a:r>
          </a:p>
          <a:p>
            <a:r>
              <a:rPr lang="pl-PL" dirty="0"/>
              <a:t>p</a:t>
            </a:r>
            <a:r>
              <a:rPr lang="pl-PL" dirty="0" smtClean="0"/>
              <a:t>oriluk</a:t>
            </a:r>
          </a:p>
          <a:p>
            <a:r>
              <a:rPr lang="pl-PL" dirty="0"/>
              <a:t>l</a:t>
            </a:r>
            <a:r>
              <a:rPr lang="pl-PL" dirty="0" smtClean="0"/>
              <a:t>uk kozjak</a:t>
            </a:r>
          </a:p>
          <a:p>
            <a:r>
              <a:rPr lang="pl-PL" dirty="0" smtClean="0"/>
              <a:t>vlasac</a:t>
            </a:r>
          </a:p>
          <a:p>
            <a:pPr>
              <a:buNone/>
            </a:pPr>
            <a:endParaRPr lang="pl-PL" dirty="0" smtClean="0"/>
          </a:p>
        </p:txBody>
      </p:sp>
      <p:cxnSp>
        <p:nvCxnSpPr>
          <p:cNvPr id="9" name="Ravni poveznik sa strelicom 8"/>
          <p:cNvCxnSpPr/>
          <p:nvPr/>
        </p:nvCxnSpPr>
        <p:spPr>
          <a:xfrm flipV="1">
            <a:off x="2668631" y="960013"/>
            <a:ext cx="3425303" cy="6424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>
            <a:off x="2283257" y="2015851"/>
            <a:ext cx="2064205" cy="2410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429" y="215351"/>
            <a:ext cx="2628900" cy="17430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154" y="3087902"/>
            <a:ext cx="1842768" cy="17145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996" y="1888329"/>
            <a:ext cx="2609850" cy="1752600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04" y="3999579"/>
            <a:ext cx="1924050" cy="2381250"/>
          </a:xfrm>
          <a:prstGeom prst="rect">
            <a:avLst/>
          </a:prstGeom>
        </p:spPr>
      </p:pic>
      <p:cxnSp>
        <p:nvCxnSpPr>
          <p:cNvPr id="15" name="Ravni poveznik sa strelicom 14"/>
          <p:cNvCxnSpPr/>
          <p:nvPr/>
        </p:nvCxnSpPr>
        <p:spPr>
          <a:xfrm>
            <a:off x="2464791" y="2450784"/>
            <a:ext cx="955081" cy="3841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sa strelicom 16"/>
          <p:cNvCxnSpPr/>
          <p:nvPr/>
        </p:nvCxnSpPr>
        <p:spPr>
          <a:xfrm>
            <a:off x="1509710" y="3095055"/>
            <a:ext cx="37954" cy="7268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8" y="1340768"/>
            <a:ext cx="8210874" cy="5184576"/>
          </a:xfrm>
        </p:spPr>
        <p:txBody>
          <a:bodyPr>
            <a:normAutofit/>
          </a:bodyPr>
          <a:lstStyle/>
          <a:p>
            <a:r>
              <a:rPr lang="hr-HR" dirty="0"/>
              <a:t>m</a:t>
            </a:r>
            <a:r>
              <a:rPr lang="hr-HR" dirty="0" smtClean="0"/>
              <a:t>nogi zapisi o medicinskoj uporabi bijelog luka nalaze  </a:t>
            </a:r>
          </a:p>
          <a:p>
            <a:pPr marL="0" indent="0">
              <a:buNone/>
            </a:pPr>
            <a:r>
              <a:rPr lang="hr-HR" dirty="0" smtClean="0"/>
              <a:t>      se i među Aristotelovim, Hipokratovim, </a:t>
            </a:r>
            <a:r>
              <a:rPr lang="hr-HR" dirty="0" err="1" smtClean="0"/>
              <a:t>Aristofanovim</a:t>
            </a:r>
            <a:r>
              <a:rPr lang="hr-HR" dirty="0" smtClean="0"/>
              <a:t> i</a:t>
            </a:r>
          </a:p>
          <a:p>
            <a:pPr marL="0" indent="0">
              <a:buNone/>
            </a:pPr>
            <a:r>
              <a:rPr lang="hr-HR" dirty="0"/>
              <a:t>      </a:t>
            </a:r>
            <a:r>
              <a:rPr lang="hr-HR" dirty="0" smtClean="0"/>
              <a:t>zapisima </a:t>
            </a:r>
            <a:r>
              <a:rPr lang="hr-HR" dirty="0" err="1"/>
              <a:t>Plinije</a:t>
            </a:r>
            <a:r>
              <a:rPr lang="hr-HR" dirty="0"/>
              <a:t> </a:t>
            </a:r>
            <a:r>
              <a:rPr lang="hr-HR" dirty="0" smtClean="0"/>
              <a:t>Starijeg</a:t>
            </a:r>
          </a:p>
          <a:p>
            <a:pPr marL="0" indent="0">
              <a:buNone/>
            </a:pPr>
            <a:endParaRPr lang="hr-HR" dirty="0" smtClean="0"/>
          </a:p>
          <a:p>
            <a:pPr>
              <a:lnSpc>
                <a:spcPct val="200000"/>
              </a:lnSpc>
            </a:pPr>
            <a:r>
              <a:rPr lang="hr-HR" dirty="0"/>
              <a:t>u</a:t>
            </a:r>
            <a:r>
              <a:rPr lang="hr-HR" dirty="0" smtClean="0"/>
              <a:t> antici se koristio i za njegu rana nastalih ugrizom životinja npr. zmija,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r-HR" dirty="0"/>
              <a:t> </a:t>
            </a:r>
            <a:r>
              <a:rPr lang="hr-HR" dirty="0" smtClean="0"/>
              <a:t>    a kasnije je stekao i legendarnu reputaciju da „štiti od vampira”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r-HR" dirty="0" smtClean="0"/>
              <a:t>    Ta je legenda zaista bizarna jer bi </a:t>
            </a:r>
            <a:r>
              <a:rPr lang="hr-HR" dirty="0" err="1" smtClean="0"/>
              <a:t>antikoagulacijska</a:t>
            </a:r>
            <a:r>
              <a:rPr lang="hr-HR" dirty="0" smtClean="0"/>
              <a:t> svojstva luka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r-HR" dirty="0"/>
              <a:t> </a:t>
            </a:r>
            <a:r>
              <a:rPr lang="hr-HR" dirty="0" smtClean="0"/>
              <a:t>   morala na </a:t>
            </a:r>
            <a:r>
              <a:rPr lang="hr-HR" dirty="0"/>
              <a:t>njih imati posve obratan, privlačan učinak!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164" y="317500"/>
            <a:ext cx="1685925" cy="1905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29912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8" y="1629518"/>
            <a:ext cx="7994850" cy="441184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/>
              <a:t>kada </a:t>
            </a:r>
            <a:r>
              <a:rPr lang="hr-HR" dirty="0"/>
              <a:t>se gradila Keopsova piramida u dolini Nila mnoge su karavane donosile </a:t>
            </a:r>
            <a:r>
              <a:rPr lang="hr-HR" dirty="0" smtClean="0"/>
              <a:t>češnjak </a:t>
            </a:r>
            <a:r>
              <a:rPr lang="hr-HR" dirty="0"/>
              <a:t>za njezine graditelje kako bi lakše izdržali fizičke napore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zagrebački </a:t>
            </a:r>
            <a:r>
              <a:rPr lang="hr-HR" dirty="0"/>
              <a:t>liječnik </a:t>
            </a:r>
            <a:r>
              <a:rPr lang="hr-HR" dirty="0" smtClean="0"/>
              <a:t>primarius </a:t>
            </a:r>
            <a:r>
              <a:rPr lang="hr-HR" dirty="0"/>
              <a:t>dr. Mijo </a:t>
            </a:r>
            <a:r>
              <a:rPr lang="hr-HR" dirty="0" err="1"/>
              <a:t>Šućur</a:t>
            </a:r>
            <a:r>
              <a:rPr lang="hr-HR" dirty="0"/>
              <a:t> prvi je u svijetu obranio doktorsku disertaciju s temom o ljekovitosti češnjaka , dokazujući njegovu efikasnost u terapiji povišenih </a:t>
            </a:r>
            <a:r>
              <a:rPr lang="hr-HR" dirty="0" smtClean="0"/>
              <a:t>masnoća </a:t>
            </a:r>
            <a:r>
              <a:rPr lang="hr-HR" dirty="0"/>
              <a:t>u </a:t>
            </a:r>
            <a:r>
              <a:rPr lang="hr-HR" dirty="0" smtClean="0"/>
              <a:t>krvi</a:t>
            </a:r>
          </a:p>
          <a:p>
            <a:pPr marL="0" indent="0">
              <a:buNone/>
            </a:pPr>
            <a:endParaRPr lang="hr-HR" dirty="0"/>
          </a:p>
          <a:p>
            <a:pPr>
              <a:lnSpc>
                <a:spcPct val="150000"/>
              </a:lnSpc>
            </a:pPr>
            <a:r>
              <a:rPr lang="hr-HR" dirty="0"/>
              <a:t>u kineskom je pismu riječ za bijeli luk </a:t>
            </a:r>
            <a:r>
              <a:rPr lang="hr-HR" dirty="0" err="1"/>
              <a:t>saun</a:t>
            </a:r>
            <a:r>
              <a:rPr lang="hr-HR" dirty="0"/>
              <a:t>, predstavljena jednim jedinim znakom što ukazuje na vrlo čestu i raširenu upotrebu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025" y="-29935"/>
            <a:ext cx="2215455" cy="165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33219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hlinkClick r:id="rId2"/>
              </a:rPr>
              <a:t>Bio vrt (Marie-</a:t>
            </a:r>
            <a:r>
              <a:rPr lang="hr-HR" dirty="0" err="1" smtClean="0">
                <a:hlinkClick r:id="rId2"/>
              </a:rPr>
              <a:t>Luise</a:t>
            </a:r>
            <a:r>
              <a:rPr lang="hr-HR" dirty="0" smtClean="0">
                <a:hlinkClick r:id="rId2"/>
              </a:rPr>
              <a:t> </a:t>
            </a:r>
            <a:r>
              <a:rPr lang="hr-HR" dirty="0" err="1" smtClean="0">
                <a:hlinkClick r:id="rId2"/>
              </a:rPr>
              <a:t>Kreuter</a:t>
            </a:r>
            <a:r>
              <a:rPr lang="hr-HR" dirty="0" smtClean="0">
                <a:hlinkClick r:id="rId2"/>
              </a:rPr>
              <a:t>)</a:t>
            </a:r>
          </a:p>
          <a:p>
            <a:r>
              <a:rPr lang="hr-HR" dirty="0" smtClean="0">
                <a:hlinkClick r:id="rId2"/>
              </a:rPr>
              <a:t>Sve o ljekovitim i začinskom biljkama (</a:t>
            </a:r>
            <a:r>
              <a:rPr lang="hr-HR" dirty="0" err="1" smtClean="0">
                <a:hlinkClick r:id="rId2"/>
              </a:rPr>
              <a:t>Reader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‘s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Digest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)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Hranom protiv raka (Dr. Richard 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Béliveau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Dr.Denis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Gingras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)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100% prirodno-S placa na lice (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Mary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Novosel)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Alternativa novine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azličite web stranice</a:t>
            </a:r>
            <a:endParaRPr lang="hr-HR" dirty="0" smtClean="0">
              <a:hlinkClick r:id="rId2"/>
            </a:endParaRP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PREZENTIRALE: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3200" dirty="0" smtClean="0">
                <a:solidFill>
                  <a:srgbClr val="FF00FF"/>
                </a:solidFill>
              </a:rPr>
              <a:t>Anamarija Krleža, 5.a</a:t>
            </a:r>
          </a:p>
          <a:p>
            <a:pPr>
              <a:buNone/>
            </a:pPr>
            <a:r>
              <a:rPr lang="hr-HR" sz="3200" dirty="0" smtClean="0">
                <a:solidFill>
                  <a:srgbClr val="FF00FF"/>
                </a:solidFill>
              </a:rPr>
              <a:t>Ena </a:t>
            </a:r>
            <a:r>
              <a:rPr lang="hr-HR" sz="3200" dirty="0" err="1" smtClean="0">
                <a:solidFill>
                  <a:srgbClr val="FF00FF"/>
                </a:solidFill>
              </a:rPr>
              <a:t>Vuzem</a:t>
            </a:r>
            <a:r>
              <a:rPr lang="hr-HR" sz="3200" dirty="0" smtClean="0">
                <a:solidFill>
                  <a:srgbClr val="FF00FF"/>
                </a:solidFill>
              </a:rPr>
              <a:t>, 5.a</a:t>
            </a:r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sz="3200" b="1" dirty="0" smtClean="0">
                <a:solidFill>
                  <a:srgbClr val="FFC000"/>
                </a:solidFill>
              </a:rPr>
              <a:t>Hvala na pažnji!</a:t>
            </a:r>
            <a:endParaRPr lang="hr-HR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6347713" cy="1525736"/>
          </a:xfrm>
        </p:spPr>
        <p:txBody>
          <a:bodyPr>
            <a:normAutofit/>
          </a:bodyPr>
          <a:lstStyle/>
          <a:p>
            <a:r>
              <a:rPr lang="hr-HR" b="1" dirty="0" smtClean="0"/>
              <a:t>POVIJEST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rmAutofit/>
          </a:bodyPr>
          <a:lstStyle/>
          <a:p>
            <a:r>
              <a:rPr lang="hr-HR" dirty="0"/>
              <a:t>p</a:t>
            </a:r>
            <a:r>
              <a:rPr lang="hr-HR" dirty="0" smtClean="0"/>
              <a:t>odrijetlom iz središnje Azije i Srednjeg istoka</a:t>
            </a:r>
          </a:p>
          <a:p>
            <a:r>
              <a:rPr lang="hr-HR" dirty="0" smtClean="0"/>
              <a:t>jedna od najstarije kultiviranih biljaka</a:t>
            </a:r>
          </a:p>
          <a:p>
            <a:r>
              <a:rPr lang="hr-HR" dirty="0"/>
              <a:t>uzgaja se već preko 5000 godina</a:t>
            </a:r>
          </a:p>
          <a:p>
            <a:r>
              <a:rPr lang="hr-HR" dirty="0"/>
              <a:t>n</a:t>
            </a:r>
            <a:r>
              <a:rPr lang="hr-HR" dirty="0" smtClean="0"/>
              <a:t>avodno su Egipćani prvi počeli uzgajati češnjak, smatrali su je svetom biljkom, u grobnicama faraona , davali su je robovima da povećaju njihovu snagu i otpornost na bolesti</a:t>
            </a:r>
          </a:p>
          <a:p>
            <a:r>
              <a:rPr lang="hr-HR" dirty="0" smtClean="0"/>
              <a:t>Grci i Rimljani su je također cijenili, atleti su je jeli prije sportskih natjecanja, vojnici prije kretanja u ratove kako bi povećali izdržljivost i otpornost na bolesti</a:t>
            </a:r>
          </a:p>
          <a:p>
            <a:r>
              <a:rPr lang="hr-HR" dirty="0" smtClean="0"/>
              <a:t>U Europi su ga raširili Rimljani, a u srednjem se </a:t>
            </a:r>
          </a:p>
          <a:p>
            <a:r>
              <a:rPr lang="hr-HR" dirty="0"/>
              <a:t> </a:t>
            </a:r>
            <a:r>
              <a:rPr lang="hr-HR" dirty="0" smtClean="0"/>
              <a:t>             vijeku koristio kao oružje protiv kuge, </a:t>
            </a:r>
          </a:p>
          <a:p>
            <a:r>
              <a:rPr lang="hr-HR" dirty="0"/>
              <a:t> </a:t>
            </a:r>
            <a:r>
              <a:rPr lang="hr-HR" dirty="0" smtClean="0"/>
              <a:t>             zaraznih bolesti, skorbuta i astme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2" y="4486275"/>
            <a:ext cx="2453772" cy="1472263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5176379"/>
            <a:ext cx="2299969" cy="1564317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702" y="4175530"/>
            <a:ext cx="2000250" cy="22860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367" y="5269579"/>
            <a:ext cx="2018190" cy="1511694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POVIJEST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3" cy="3356641"/>
          </a:xfrm>
        </p:spPr>
        <p:txBody>
          <a:bodyPr>
            <a:normAutofit/>
          </a:bodyPr>
          <a:lstStyle/>
          <a:p>
            <a:r>
              <a:rPr lang="hr-HR" dirty="0"/>
              <a:t>u 6. stoljeću se počinje uzgajati  </a:t>
            </a:r>
          </a:p>
          <a:p>
            <a:pPr marL="0" indent="0">
              <a:buNone/>
            </a:pPr>
            <a:r>
              <a:rPr lang="hr-HR" dirty="0"/>
              <a:t>      u Kini i </a:t>
            </a:r>
            <a:r>
              <a:rPr lang="hr-HR" dirty="0" smtClean="0"/>
              <a:t>Indiji</a:t>
            </a:r>
          </a:p>
          <a:p>
            <a:r>
              <a:rPr lang="hr-HR" dirty="0" smtClean="0"/>
              <a:t>1858. </a:t>
            </a:r>
            <a:r>
              <a:rPr lang="hr-HR" sz="2400" dirty="0" smtClean="0">
                <a:solidFill>
                  <a:srgbClr val="FF0000"/>
                </a:solidFill>
              </a:rPr>
              <a:t>Louis Pasteur </a:t>
            </a:r>
            <a:r>
              <a:rPr lang="hr-HR" dirty="0" smtClean="0"/>
              <a:t>znanstveno potvrdio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jako antibakterijsko djelovanje češnjaka</a:t>
            </a:r>
          </a:p>
          <a:p>
            <a:pPr marL="0" indent="0">
              <a:buNone/>
            </a:pPr>
            <a:endParaRPr lang="hr-HR" sz="800" dirty="0" smtClean="0"/>
          </a:p>
          <a:p>
            <a:r>
              <a:rPr lang="hr-HR" dirty="0" smtClean="0"/>
              <a:t>stotinama godina češnjak je omiljena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biljka mnogih naroda zbog osebujnog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okusa i ljekovitog djelovanja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636912"/>
            <a:ext cx="2705100" cy="404812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07704" y="285728"/>
            <a:ext cx="8947930" cy="114300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OPIS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/>
          </a:bodyPr>
          <a:lstStyle/>
          <a:p>
            <a:r>
              <a:rPr lang="hr-HR" dirty="0" smtClean="0"/>
              <a:t>uspravna biljka do 1 m, okrugla</a:t>
            </a:r>
          </a:p>
          <a:p>
            <a:r>
              <a:rPr lang="hr-HR" dirty="0" smtClean="0"/>
              <a:t>listovi dugoljasti-šiljasti</a:t>
            </a:r>
          </a:p>
          <a:p>
            <a:r>
              <a:rPr lang="hr-HR" dirty="0"/>
              <a:t>okruglast cvat, sastavljen od malog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broja </a:t>
            </a:r>
            <a:r>
              <a:rPr lang="hr-HR" dirty="0"/>
              <a:t>cvjetova i 20 do 35 rasplodnih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pupova</a:t>
            </a:r>
          </a:p>
          <a:p>
            <a:r>
              <a:rPr lang="hr-HR" dirty="0"/>
              <a:t>l</a:t>
            </a:r>
            <a:r>
              <a:rPr lang="hr-HR" dirty="0" smtClean="0"/>
              <a:t>ukovica </a:t>
            </a:r>
            <a:r>
              <a:rPr lang="hr-HR" dirty="0"/>
              <a:t>je jajastog ili spljoštenog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oblika</a:t>
            </a:r>
            <a:r>
              <a:rPr lang="hr-HR" dirty="0"/>
              <a:t>, sastavljena od 4</a:t>
            </a:r>
            <a:r>
              <a:rPr lang="hr-HR" dirty="0" smtClean="0"/>
              <a:t> </a:t>
            </a:r>
            <a:r>
              <a:rPr lang="hr-HR" dirty="0"/>
              <a:t>do </a:t>
            </a:r>
            <a:r>
              <a:rPr lang="hr-HR" dirty="0" smtClean="0"/>
              <a:t>14 malih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</a:t>
            </a:r>
            <a:r>
              <a:rPr lang="hr-HR" dirty="0"/>
              <a:t>lučica-</a:t>
            </a:r>
            <a:r>
              <a:rPr lang="hr-HR" dirty="0" err="1"/>
              <a:t>češnjeva</a:t>
            </a:r>
            <a:r>
              <a:rPr lang="hr-HR" dirty="0"/>
              <a:t>, koji su obavijeni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čvrstom </a:t>
            </a:r>
            <a:r>
              <a:rPr lang="hr-HR" dirty="0"/>
              <a:t>bijelom ili </a:t>
            </a:r>
            <a:r>
              <a:rPr lang="hr-HR" dirty="0" smtClean="0"/>
              <a:t>zelenkastom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ljuskom</a:t>
            </a:r>
            <a:r>
              <a:rPr lang="hr-HR" dirty="0"/>
              <a:t>, a svaki češanj ponaosob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posebnom </a:t>
            </a:r>
            <a:r>
              <a:rPr lang="hr-HR" dirty="0"/>
              <a:t>bjelkastom, crvenkastom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ili </a:t>
            </a:r>
            <a:r>
              <a:rPr lang="hr-HR" dirty="0"/>
              <a:t>ljubičastom </a:t>
            </a:r>
            <a:r>
              <a:rPr lang="hr-HR" dirty="0" smtClean="0"/>
              <a:t>opnom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895" y="32531"/>
            <a:ext cx="4245158" cy="6708837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5" y="5451535"/>
            <a:ext cx="1800200" cy="130241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6347713" cy="936104"/>
          </a:xfrm>
        </p:spPr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STANIŠTE I UZGOJ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/>
          <a:lstStyle/>
          <a:p>
            <a:r>
              <a:rPr lang="hr-HR" dirty="0"/>
              <a:t>v</a:t>
            </a:r>
            <a:r>
              <a:rPr lang="hr-HR" dirty="0" smtClean="0"/>
              <a:t>oli </a:t>
            </a:r>
            <a:r>
              <a:rPr lang="hr-HR" dirty="0" err="1" smtClean="0"/>
              <a:t>topla,lagana</a:t>
            </a:r>
            <a:r>
              <a:rPr lang="hr-HR" dirty="0" smtClean="0"/>
              <a:t>, drenirana tla bez korova, uvijek „gladan” sunca</a:t>
            </a:r>
            <a:endParaRPr lang="hr-HR" dirty="0"/>
          </a:p>
          <a:p>
            <a:r>
              <a:rPr lang="hr-HR" dirty="0" err="1"/>
              <a:t>č</a:t>
            </a:r>
            <a:r>
              <a:rPr lang="hr-HR" dirty="0" err="1" smtClean="0"/>
              <a:t>ešnjevi</a:t>
            </a:r>
            <a:r>
              <a:rPr lang="hr-HR" dirty="0" smtClean="0"/>
              <a:t> se sade 4-5 cm duboko na razmaku od 15 cm</a:t>
            </a:r>
          </a:p>
          <a:p>
            <a:r>
              <a:rPr lang="hr-HR" dirty="0" smtClean="0"/>
              <a:t>u umjerenoj klimi sadi se u rujnu/ listopadu</a:t>
            </a:r>
          </a:p>
          <a:p>
            <a:r>
              <a:rPr lang="hr-HR" dirty="0"/>
              <a:t>n</a:t>
            </a:r>
            <a:r>
              <a:rPr lang="hr-HR" dirty="0" smtClean="0"/>
              <a:t>ije mu neophodno potrebna vlastita gredica, može se kao mješovita </a:t>
            </a:r>
            <a:r>
              <a:rPr lang="hr-HR" dirty="0" smtClean="0"/>
              <a:t>kultura </a:t>
            </a:r>
            <a:r>
              <a:rPr lang="hr-HR" dirty="0" smtClean="0"/>
              <a:t>posaditi na raznim mjestima u vrtu</a:t>
            </a:r>
          </a:p>
          <a:p>
            <a:r>
              <a:rPr lang="hr-HR" dirty="0"/>
              <a:t>b</a:t>
            </a:r>
            <a:r>
              <a:rPr lang="hr-HR" dirty="0" smtClean="0"/>
              <a:t>ere se srpanj/kolovoz</a:t>
            </a:r>
          </a:p>
          <a:p>
            <a:r>
              <a:rPr lang="hr-HR" dirty="0"/>
              <a:t>č</a:t>
            </a:r>
            <a:r>
              <a:rPr lang="hr-HR" dirty="0" smtClean="0"/>
              <a:t>uva se najbolje ispleten u pletenice i obješen na hladno i suho mjesto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64997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Dijelovi biljke koji se koriste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lukavica </a:t>
            </a:r>
          </a:p>
          <a:p>
            <a:endParaRPr lang="hr-HR" dirty="0" smtClean="0"/>
          </a:p>
          <a:p>
            <a:r>
              <a:rPr lang="hr-HR" dirty="0"/>
              <a:t>d</a:t>
            </a:r>
            <a:r>
              <a:rPr lang="hr-HR" dirty="0" smtClean="0"/>
              <a:t>io prehrane ili u farmaceutske svrhe</a:t>
            </a:r>
          </a:p>
          <a:p>
            <a:pPr marL="0" indent="0">
              <a:buNone/>
            </a:pPr>
            <a:r>
              <a:rPr lang="hr-HR" dirty="0" smtClean="0"/>
              <a:t>     za dobivanje različitih </a:t>
            </a:r>
            <a:r>
              <a:rPr lang="hr-HR" dirty="0" err="1" smtClean="0"/>
              <a:t>praškova</a:t>
            </a:r>
            <a:r>
              <a:rPr lang="hr-HR" dirty="0" smtClean="0"/>
              <a:t>, ekstrakata i tinktura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908720"/>
            <a:ext cx="1743075" cy="2619375"/>
          </a:xfrm>
          <a:prstGeom prst="rect">
            <a:avLst/>
          </a:prstGeom>
        </p:spPr>
      </p:pic>
      <p:sp>
        <p:nvSpPr>
          <p:cNvPr id="6" name="Strelica ulijevo 5"/>
          <p:cNvSpPr/>
          <p:nvPr/>
        </p:nvSpPr>
        <p:spPr>
          <a:xfrm rot="9957221">
            <a:off x="3110922" y="2314430"/>
            <a:ext cx="3183784" cy="15594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SASTAV I AKTIVNE  TVARI  ili    zašto je češnjak toliko zdrav?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FFC000"/>
                </a:solidFill>
              </a:rPr>
              <a:t>Je </a:t>
            </a:r>
            <a:r>
              <a:rPr lang="hr-HR" dirty="0" smtClean="0">
                <a:solidFill>
                  <a:srgbClr val="FFC000"/>
                </a:solidFill>
              </a:rPr>
              <a:t>li vam je ikada netko nakon što ste konzumirali češnjak rekao da vam je zadah vrlo loš ili da smrdite po češnjaku? Jeste li se ikad pitali zašto je to tako?</a:t>
            </a:r>
          </a:p>
          <a:p>
            <a:r>
              <a:rPr lang="hr-HR" dirty="0"/>
              <a:t>p</a:t>
            </a:r>
            <a:r>
              <a:rPr lang="hr-HR" dirty="0" smtClean="0"/>
              <a:t>a krenimo ispočetka…</a:t>
            </a:r>
          </a:p>
          <a:p>
            <a:r>
              <a:rPr lang="hr-HR" dirty="0"/>
              <a:t>t</a:t>
            </a:r>
            <a:r>
              <a:rPr lang="hr-HR" dirty="0" smtClean="0"/>
              <a:t>eško je zamisliti da jedna takva naizgled bezmirisna biljka daje toliko arome i okusa</a:t>
            </a:r>
          </a:p>
          <a:p>
            <a:r>
              <a:rPr lang="hr-HR" dirty="0" smtClean="0"/>
              <a:t>razlog su tome kemijske promjene do kojih dolazi kada se lukavica mehanički ošteti (reže nožem, grize,…)</a:t>
            </a:r>
          </a:p>
          <a:p>
            <a:r>
              <a:rPr lang="hr-HR" dirty="0"/>
              <a:t>k</a:t>
            </a:r>
            <a:r>
              <a:rPr lang="hr-HR" dirty="0" smtClean="0"/>
              <a:t>arakteristična </a:t>
            </a:r>
            <a:r>
              <a:rPr lang="hr-HR" dirty="0"/>
              <a:t>a</a:t>
            </a:r>
            <a:r>
              <a:rPr lang="hr-HR" dirty="0" smtClean="0"/>
              <a:t>roma i miris potječu od tvari  tj. molekule koja u svom sastavu sadrži atom sumpora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0995"/>
            <a:ext cx="2657475" cy="17145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SASTAV I AKTIVNE TVARI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8" y="1412776"/>
            <a:ext cx="8210874" cy="5112568"/>
          </a:xfrm>
        </p:spPr>
        <p:txBody>
          <a:bodyPr/>
          <a:lstStyle/>
          <a:p>
            <a:r>
              <a:rPr lang="hr-HR" dirty="0"/>
              <a:t>t</a:t>
            </a:r>
            <a:r>
              <a:rPr lang="hr-HR" dirty="0" smtClean="0"/>
              <a:t>ijekom čuvanja na sobnoj temperaturi u češnjaku se nakuplja spoj </a:t>
            </a:r>
            <a:r>
              <a:rPr lang="hr-HR" dirty="0" err="1" smtClean="0"/>
              <a:t>aliin</a:t>
            </a:r>
            <a:r>
              <a:rPr lang="hr-HR" dirty="0" smtClean="0"/>
              <a:t>, njegov glavni sastojak</a:t>
            </a:r>
          </a:p>
          <a:p>
            <a:r>
              <a:rPr lang="hr-HR" dirty="0"/>
              <a:t>r</a:t>
            </a:r>
            <a:r>
              <a:rPr lang="hr-HR" dirty="0" smtClean="0"/>
              <a:t>ezanjem češnjaka  njegove se stanice  razbijaju i nastaje enzim </a:t>
            </a:r>
            <a:r>
              <a:rPr lang="hr-HR" dirty="0" err="1" smtClean="0"/>
              <a:t>aliinaza</a:t>
            </a:r>
            <a:r>
              <a:rPr lang="hr-HR" dirty="0" smtClean="0"/>
              <a:t> koji </a:t>
            </a:r>
            <a:r>
              <a:rPr lang="hr-HR" dirty="0" err="1" smtClean="0"/>
              <a:t>aliin</a:t>
            </a:r>
            <a:r>
              <a:rPr lang="hr-HR" dirty="0" smtClean="0"/>
              <a:t> pretvara u </a:t>
            </a:r>
            <a:r>
              <a:rPr lang="hr-HR" sz="2400" dirty="0" err="1" smtClean="0">
                <a:solidFill>
                  <a:srgbClr val="FFC000"/>
                </a:solidFill>
              </a:rPr>
              <a:t>alicin</a:t>
            </a:r>
            <a:endParaRPr lang="hr-HR" sz="2400" dirty="0" smtClean="0">
              <a:solidFill>
                <a:srgbClr val="FFC000"/>
              </a:solidFill>
            </a:endParaRPr>
          </a:p>
          <a:p>
            <a:r>
              <a:rPr lang="hr-HR" dirty="0"/>
              <a:t>m</a:t>
            </a:r>
            <a:r>
              <a:rPr lang="hr-HR" dirty="0" smtClean="0"/>
              <a:t>olekulu koja je izravno zaslužna za </a:t>
            </a:r>
            <a:r>
              <a:rPr lang="hr-HR" b="1" u="sng" dirty="0" smtClean="0"/>
              <a:t>karakterističan miris i ljekovita svojstva</a:t>
            </a:r>
          </a:p>
          <a:p>
            <a:r>
              <a:rPr lang="hr-HR" dirty="0"/>
              <a:t>n</a:t>
            </a:r>
            <a:r>
              <a:rPr lang="hr-HR" dirty="0" smtClean="0"/>
              <a:t>astala molekula </a:t>
            </a:r>
            <a:r>
              <a:rPr lang="hr-HR" dirty="0" err="1" smtClean="0"/>
              <a:t>alicina</a:t>
            </a:r>
            <a:r>
              <a:rPr lang="hr-HR" dirty="0" smtClean="0"/>
              <a:t> je vrlo nestabilna i brzo se pretvara u neke </a:t>
            </a:r>
          </a:p>
          <a:p>
            <a:pPr marL="0" indent="0">
              <a:buNone/>
            </a:pPr>
            <a:r>
              <a:rPr lang="hr-HR" dirty="0" smtClean="0"/>
              <a:t>      kompleksne spojeve sumpora</a:t>
            </a:r>
          </a:p>
          <a:p>
            <a:r>
              <a:rPr lang="hr-HR" dirty="0"/>
              <a:t>p</a:t>
            </a:r>
            <a:r>
              <a:rPr lang="hr-HR" dirty="0" smtClean="0"/>
              <a:t>roučeno je najmanje 20 takvih spojeva/sastojaka za koja je istraženo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da imaju antikancerogena svojstva </a:t>
            </a:r>
          </a:p>
          <a:p>
            <a:r>
              <a:rPr lang="hr-HR" dirty="0"/>
              <a:t>d</a:t>
            </a:r>
            <a:r>
              <a:rPr lang="hr-HR" dirty="0" smtClean="0"/>
              <a:t>okazano je da takvi sastojci imaju </a:t>
            </a:r>
            <a:r>
              <a:rPr lang="hr-HR" b="1" u="sng" dirty="0" smtClean="0"/>
              <a:t>svojstva sprečavanja nastanka ili razvoja  određenih vrsta raka </a:t>
            </a:r>
            <a:r>
              <a:rPr lang="hr-HR" dirty="0" smtClean="0"/>
              <a:t>(posebice raka želuca i jednjaka , raka pluća, dojke i debelog crijeva)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22711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9" y="1052736"/>
            <a:ext cx="6347714" cy="4988627"/>
          </a:xfrm>
        </p:spPr>
        <p:txBody>
          <a:bodyPr>
            <a:normAutofit/>
          </a:bodyPr>
          <a:lstStyle/>
          <a:p>
            <a:r>
              <a:rPr lang="hr-HR" dirty="0"/>
              <a:t>p</a:t>
            </a:r>
            <a:r>
              <a:rPr lang="hr-HR" dirty="0" smtClean="0"/>
              <a:t>osebno treba naglasiti da je bijeli luk učinkovit pri sprečavanju razvoja raka uzrokovano </a:t>
            </a:r>
            <a:r>
              <a:rPr lang="hr-HR" sz="2000" dirty="0" err="1" smtClean="0">
                <a:solidFill>
                  <a:srgbClr val="FFC000"/>
                </a:solidFill>
              </a:rPr>
              <a:t>nitrozaminima</a:t>
            </a:r>
            <a:r>
              <a:rPr lang="hr-HR" dirty="0" smtClean="0"/>
              <a:t> (kemijske tvari koje se stvaraju u crijevnoj flori od </a:t>
            </a:r>
            <a:r>
              <a:rPr lang="hr-HR" dirty="0" err="1" smtClean="0"/>
              <a:t>nitrita</a:t>
            </a:r>
            <a:r>
              <a:rPr lang="hr-HR" dirty="0" smtClean="0"/>
              <a:t>-konzervansa u proizvodima na bazi mesa-kobasice, salame, špeka, šunke- koji se kupuju u trgovinama)</a:t>
            </a:r>
          </a:p>
          <a:p>
            <a:r>
              <a:rPr lang="hr-HR" dirty="0"/>
              <a:t>č</a:t>
            </a:r>
            <a:r>
              <a:rPr lang="hr-HR" dirty="0" smtClean="0"/>
              <a:t>ešnjak nema samo antikancerogeno djelovanje iako je ono možda trenutno najinteresantnije, on djeluje i </a:t>
            </a:r>
          </a:p>
          <a:p>
            <a:r>
              <a:rPr lang="hr-HR" dirty="0"/>
              <a:t>k</a:t>
            </a:r>
            <a:r>
              <a:rPr lang="hr-HR" dirty="0" smtClean="0"/>
              <a:t>od kardiovaskularnih bolesti-štiti krvne stanice i žile od upalnih i </a:t>
            </a:r>
            <a:r>
              <a:rPr lang="hr-HR" dirty="0" err="1" smtClean="0"/>
              <a:t>oksidativnih</a:t>
            </a:r>
            <a:r>
              <a:rPr lang="hr-HR" dirty="0" smtClean="0"/>
              <a:t> procesa</a:t>
            </a:r>
          </a:p>
          <a:p>
            <a:r>
              <a:rPr lang="hr-HR" dirty="0"/>
              <a:t>u</a:t>
            </a:r>
            <a:r>
              <a:rPr lang="hr-HR" dirty="0" smtClean="0"/>
              <a:t>tječe na razinu </a:t>
            </a:r>
            <a:r>
              <a:rPr lang="hr-HR" dirty="0" err="1" smtClean="0"/>
              <a:t>triglicerida</a:t>
            </a:r>
            <a:r>
              <a:rPr lang="hr-HR" dirty="0" smtClean="0"/>
              <a:t> </a:t>
            </a:r>
          </a:p>
          <a:p>
            <a:r>
              <a:rPr lang="hr-HR" dirty="0"/>
              <a:t>s</a:t>
            </a:r>
            <a:r>
              <a:rPr lang="hr-HR" dirty="0" smtClean="0"/>
              <a:t>prečava stvaranje krvnih ugrušaka</a:t>
            </a:r>
          </a:p>
          <a:p>
            <a:r>
              <a:rPr lang="hr-HR" dirty="0" smtClean="0"/>
              <a:t>ima </a:t>
            </a:r>
            <a:r>
              <a:rPr lang="hr-HR" dirty="0" err="1" smtClean="0"/>
              <a:t>antiupalna</a:t>
            </a:r>
            <a:r>
              <a:rPr lang="hr-HR" dirty="0" smtClean="0"/>
              <a:t> i antireumatska svojstva</a:t>
            </a:r>
          </a:p>
          <a:p>
            <a:r>
              <a:rPr lang="hr-HR" dirty="0" smtClean="0"/>
              <a:t>antibakterijska</a:t>
            </a:r>
            <a:r>
              <a:rPr lang="hr-HR" dirty="0"/>
              <a:t>, antivirusna i antimikrobna  svojstva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646952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651</TotalTime>
  <Words>832</Words>
  <Application>Microsoft Office PowerPoint</Application>
  <PresentationFormat>Prikaz na zaslonu (4:3)</PresentationFormat>
  <Paragraphs>110</Paragraphs>
  <Slides>15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Faseta</vt:lpstr>
      <vt:lpstr>PowerPointova prezentacija</vt:lpstr>
      <vt:lpstr>POVIJEST </vt:lpstr>
      <vt:lpstr>POVIJEST</vt:lpstr>
      <vt:lpstr>OPIS </vt:lpstr>
      <vt:lpstr>STANIŠTE I UZGOJ</vt:lpstr>
      <vt:lpstr>Dijelovi biljke koji se koriste</vt:lpstr>
      <vt:lpstr>SASTAV I AKTIVNE  TVARI  ili    zašto je češnjak toliko zdrav?</vt:lpstr>
      <vt:lpstr>SASTAV I AKTIVNE TVARI</vt:lpstr>
      <vt:lpstr>PowerPointova prezentacija</vt:lpstr>
      <vt:lpstr>SAVJET</vt:lpstr>
      <vt:lpstr>SRODNE VRSTE</vt:lpstr>
      <vt:lpstr>ZANIMLJIVOSTI</vt:lpstr>
      <vt:lpstr>PowerPointova prezentacija</vt:lpstr>
      <vt:lpstr>LITERATURA</vt:lpstr>
      <vt:lpstr>PREZENTIRALE: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LUCIJA</dc:creator>
  <cp:lastModifiedBy>skola</cp:lastModifiedBy>
  <cp:revision>34</cp:revision>
  <dcterms:created xsi:type="dcterms:W3CDTF">2015-09-22T19:07:29Z</dcterms:created>
  <dcterms:modified xsi:type="dcterms:W3CDTF">2015-10-19T07:59:39Z</dcterms:modified>
</cp:coreProperties>
</file>