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541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382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3706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4311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4592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3776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7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4880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18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332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698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97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378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250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692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199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548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91B7975-D9D4-4DA9-A0DC-46DC11D99FE3}" type="datetimeFigureOut">
              <a:rPr lang="hr-HR" smtClean="0"/>
              <a:pPr/>
              <a:t>8.2.2017.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EC28865-128B-46B4-806C-BAE39C2B71C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422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r/webhp?sourceid=chrome-instant&amp;ion=1&amp;espv=2&amp;ie=UTF-8" TargetMode="External"/><Relationship Id="rId2" Type="http://schemas.openxmlformats.org/officeDocument/2006/relationships/hyperlink" Target="https://www.google.hr/search?q=nasilje+putem+interneta&amp;espv=2&amp;biw=1600&amp;bih=794&amp;source=lnms&amp;tbm=isch&amp;sa=X&amp;ved=0ahUKEwjc8-u63vHRAhVGcRQKHV86A5kQ_AUIBig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DAN SIGURNIJEG INTERNETA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353053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93" y="2427791"/>
            <a:ext cx="5172307" cy="3493451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718" y="2615891"/>
            <a:ext cx="5737302" cy="286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6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600" dirty="0" smtClean="0"/>
              <a:t>LITERATURA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 smtClean="0">
                <a:hlinkClick r:id="rId2"/>
              </a:rPr>
              <a:t>https</a:t>
            </a:r>
            <a:r>
              <a:rPr lang="hr-HR" sz="1600" dirty="0">
                <a:hlinkClick r:id="rId2"/>
              </a:rPr>
              <a:t>://www.google.hr/search?q=nasilje+putem+interneta&amp;espv=2&amp;biw=1600&amp;bih=794&amp;source=lnms&amp;tbm=isch&amp;sa=X&amp;ved=0ahUKEwjc8-u63vHRAhVGcRQKHV86A5kQ_AUIBigB#tbm=isch&amp;q=nasilje+putem+interneta+%C5%BErtve&amp;imgrc=Hio5MbHPsJYnQM</a:t>
            </a:r>
            <a:r>
              <a:rPr lang="hr-HR" sz="1600" dirty="0" smtClean="0"/>
              <a:t>:</a:t>
            </a:r>
          </a:p>
          <a:p>
            <a:r>
              <a:rPr lang="hr-HR" sz="1600" dirty="0">
                <a:hlinkClick r:id="rId3"/>
              </a:rPr>
              <a:t>https://</a:t>
            </a:r>
            <a:r>
              <a:rPr lang="hr-HR" sz="1600" dirty="0" smtClean="0">
                <a:hlinkClick r:id="rId3"/>
              </a:rPr>
              <a:t>www.google.hr/webhp?sourceid=chrome-instant&amp;ion=1&amp;espv=2&amp;ie=UTF-8#q=nasilje+putem+interneta</a:t>
            </a:r>
            <a:endParaRPr lang="hr-HR" sz="1600" dirty="0" smtClean="0"/>
          </a:p>
          <a:p>
            <a:r>
              <a:rPr lang="hr-HR" sz="1600" dirty="0">
                <a:hlinkClick r:id="rId3"/>
              </a:rPr>
              <a:t>https://</a:t>
            </a:r>
            <a:r>
              <a:rPr lang="hr-HR" sz="1600" dirty="0" smtClean="0">
                <a:hlinkClick r:id="rId3"/>
              </a:rPr>
              <a:t>www.google.hr/webhp?sourceid=chrome-instant&amp;ion=1&amp;espv=2&amp;ie=UTF-8#q=cyberbullying+slike</a:t>
            </a:r>
            <a:endParaRPr lang="hr-HR" sz="1600" dirty="0" smtClean="0"/>
          </a:p>
          <a:p>
            <a:pPr marL="0" indent="0">
              <a:buNone/>
            </a:pP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34073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600" dirty="0" smtClean="0"/>
              <a:t>IZRADILA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MELANI </a:t>
            </a:r>
            <a:r>
              <a:rPr lang="hr-HR" sz="5400" dirty="0" smtClean="0"/>
              <a:t>MACAN, </a:t>
            </a:r>
            <a:r>
              <a:rPr lang="hr-HR" sz="5400" dirty="0" smtClean="0"/>
              <a:t>6.a</a:t>
            </a: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169" y="3483835"/>
            <a:ext cx="2543640" cy="23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/>
              <a:t>NASILJE PUTEM INTERNETA!!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</a:t>
            </a:r>
            <a:r>
              <a:rPr lang="hr-HR" dirty="0"/>
              <a:t>svijetu poznato kao cyberbullying, opći je pojam za svaku komunikacijsku aktivnost cyber tehnologijom koja se može smatrati štetnom kako za pojedinca, tako i za opće dobro</a:t>
            </a:r>
            <a:r>
              <a:rPr lang="hr-HR" dirty="0" smtClean="0"/>
              <a:t>.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im </a:t>
            </a:r>
            <a:r>
              <a:rPr lang="hr-HR" dirty="0"/>
              <a:t>oblikom nasilja obuhvaćene su situacije kad je dijete ili neka osoba izložena napadu drugog djeteta, osobe ili grupe djece, putem interneta ili mobilnog </a:t>
            </a:r>
            <a:r>
              <a:rPr lang="hr-HR" dirty="0" smtClean="0"/>
              <a:t>telefona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850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7200" dirty="0" smtClean="0"/>
              <a:t>CYBERBULLING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p</a:t>
            </a:r>
            <a:r>
              <a:rPr lang="hr-HR" dirty="0" smtClean="0">
                <a:solidFill>
                  <a:prstClr val="black"/>
                </a:solidFill>
              </a:rPr>
              <a:t>ostoje </a:t>
            </a:r>
            <a:r>
              <a:rPr lang="hr-HR" dirty="0">
                <a:solidFill>
                  <a:prstClr val="black"/>
                </a:solidFill>
              </a:rPr>
              <a:t>dvije vrste nasilja preko interneta: izravan napad i napad preko posrednika.</a:t>
            </a:r>
          </a:p>
          <a:p>
            <a:r>
              <a:rPr lang="hr-HR" dirty="0">
                <a:solidFill>
                  <a:srgbClr val="141823"/>
                </a:solidFill>
                <a:latin typeface="helvetica" panose="020B0604020202020204" pitchFamily="34" charset="0"/>
              </a:rPr>
              <a:t>i</a:t>
            </a:r>
            <a:r>
              <a:rPr lang="hr-HR" b="0" i="0" dirty="0" smtClean="0">
                <a:solidFill>
                  <a:srgbClr val="141823"/>
                </a:solidFill>
                <a:effectLst/>
                <a:latin typeface="helvetica" panose="020B0604020202020204" pitchFamily="34" charset="0"/>
              </a:rPr>
              <a:t>zravan </a:t>
            </a:r>
            <a:r>
              <a:rPr lang="hr-HR" b="0" i="0" dirty="0" smtClean="0">
                <a:solidFill>
                  <a:srgbClr val="141823"/>
                </a:solidFill>
                <a:effectLst/>
                <a:latin typeface="helvetica" panose="020B0604020202020204" pitchFamily="34" charset="0"/>
              </a:rPr>
              <a:t>napad događa se kad internetski zlostavljač: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0" i="0" dirty="0" smtClean="0">
                <a:solidFill>
                  <a:srgbClr val="141823"/>
                </a:solidFill>
                <a:effectLst/>
                <a:latin typeface="helvetica" panose="020B0604020202020204" pitchFamily="34" charset="0"/>
              </a:rPr>
              <a:t>-šalje uznemirujuće poruke mobitelom, e-mailom ili na chatu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0" i="0" dirty="0" smtClean="0">
                <a:solidFill>
                  <a:srgbClr val="141823"/>
                </a:solidFill>
                <a:effectLst/>
                <a:latin typeface="helvetica" panose="020B0604020202020204" pitchFamily="34" charset="0"/>
              </a:rPr>
              <a:t>-ukrade ili promijeni lozinku za e-mail ili nadimak na chatu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0" i="0" dirty="0" smtClean="0">
                <a:solidFill>
                  <a:srgbClr val="141823"/>
                </a:solidFill>
                <a:effectLst/>
                <a:latin typeface="helvetica" panose="020B0604020202020204" pitchFamily="34" charset="0"/>
              </a:rPr>
              <a:t>-objavljuje privatne podatke i neistine na facebooku, google, na chatu, blogu ili internetskoj stranici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195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600" dirty="0">
                <a:solidFill>
                  <a:srgbClr val="141823"/>
                </a:solidFill>
                <a:latin typeface="helvetica" panose="020B0604020202020204" pitchFamily="34" charset="0"/>
              </a:rPr>
              <a:t>-šalje uznemirujuće slike putem e-maila ili MMS poruka na mobitelu</a:t>
            </a:r>
            <a:r>
              <a:rPr lang="hr-HR" sz="2600" dirty="0">
                <a:solidFill>
                  <a:prstClr val="black"/>
                </a:solidFill>
              </a:rPr>
              <a:t/>
            </a:r>
            <a:br>
              <a:rPr lang="hr-HR" sz="2600" dirty="0">
                <a:solidFill>
                  <a:prstClr val="black"/>
                </a:solidFill>
              </a:rPr>
            </a:br>
            <a:r>
              <a:rPr lang="hr-HR" sz="2600" dirty="0">
                <a:solidFill>
                  <a:srgbClr val="141823"/>
                </a:solidFill>
                <a:latin typeface="helvetica" panose="020B0604020202020204" pitchFamily="34" charset="0"/>
              </a:rPr>
              <a:t>-postavlja internetske ankete o žrtvi</a:t>
            </a:r>
            <a:r>
              <a:rPr lang="hr-HR" sz="2600" dirty="0">
                <a:solidFill>
                  <a:prstClr val="black"/>
                </a:solidFill>
              </a:rPr>
              <a:t/>
            </a:r>
            <a:br>
              <a:rPr lang="hr-HR" sz="2600" dirty="0">
                <a:solidFill>
                  <a:prstClr val="black"/>
                </a:solidFill>
              </a:rPr>
            </a:br>
            <a:r>
              <a:rPr lang="hr-HR" sz="2600" dirty="0">
                <a:solidFill>
                  <a:srgbClr val="141823"/>
                </a:solidFill>
                <a:latin typeface="helvetica" panose="020B0604020202020204" pitchFamily="34" charset="0"/>
              </a:rPr>
              <a:t>-šalje viruse na e-mail ili mobitel</a:t>
            </a:r>
            <a:r>
              <a:rPr lang="hr-HR" sz="2600" dirty="0">
                <a:solidFill>
                  <a:prstClr val="black"/>
                </a:solidFill>
              </a:rPr>
              <a:t/>
            </a:r>
            <a:br>
              <a:rPr lang="hr-HR" sz="2600" dirty="0">
                <a:solidFill>
                  <a:prstClr val="black"/>
                </a:solidFill>
              </a:rPr>
            </a:br>
            <a:r>
              <a:rPr lang="hr-HR" sz="2600" dirty="0">
                <a:solidFill>
                  <a:srgbClr val="141823"/>
                </a:solidFill>
                <a:latin typeface="helvetica" panose="020B0604020202020204" pitchFamily="34" charset="0"/>
              </a:rPr>
              <a:t>-šalje pornografiju i neželjenu poštu na e-mail ili mobitel</a:t>
            </a:r>
            <a:r>
              <a:rPr lang="hr-HR" sz="2600" dirty="0">
                <a:solidFill>
                  <a:prstClr val="black"/>
                </a:solidFill>
              </a:rPr>
              <a:t/>
            </a:r>
            <a:br>
              <a:rPr lang="hr-HR" sz="2600" dirty="0">
                <a:solidFill>
                  <a:prstClr val="black"/>
                </a:solidFill>
              </a:rPr>
            </a:br>
            <a:r>
              <a:rPr lang="hr-HR" sz="2600" dirty="0">
                <a:solidFill>
                  <a:srgbClr val="141823"/>
                </a:solidFill>
                <a:latin typeface="helvetica" panose="020B0604020202020204" pitchFamily="34" charset="0"/>
              </a:rPr>
              <a:t>-lažno se predstavlja kao druga </a:t>
            </a:r>
            <a:r>
              <a:rPr lang="hr-HR" sz="2600" dirty="0" smtClean="0">
                <a:solidFill>
                  <a:srgbClr val="141823"/>
                </a:solidFill>
                <a:latin typeface="helvetica" panose="020B0604020202020204" pitchFamily="34" charset="0"/>
              </a:rPr>
              <a:t>osoba</a:t>
            </a:r>
            <a:endParaRPr lang="hr-HR" sz="2600" dirty="0">
              <a:solidFill>
                <a:prstClr val="black"/>
              </a:solidFill>
            </a:endParaRP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15" y="4656668"/>
            <a:ext cx="2531598" cy="189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8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8800" dirty="0" smtClean="0">
                <a:solidFill>
                  <a:srgbClr val="FF0000"/>
                </a:solidFill>
              </a:rPr>
              <a:t>POSLJEDICE</a:t>
            </a:r>
            <a:endParaRPr lang="hr-HR" sz="88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FF0000"/>
                </a:solidFill>
              </a:rPr>
              <a:t>PADANJE U DEPRESIJU</a:t>
            </a:r>
          </a:p>
          <a:p>
            <a:r>
              <a:rPr lang="hr-HR" sz="4400" dirty="0" smtClean="0">
                <a:solidFill>
                  <a:srgbClr val="FF0000"/>
                </a:solidFill>
              </a:rPr>
              <a:t>SAMOUBOJSTVO</a:t>
            </a:r>
          </a:p>
          <a:p>
            <a:r>
              <a:rPr lang="hr-HR" sz="4000" dirty="0" smtClean="0">
                <a:solidFill>
                  <a:srgbClr val="FF0000"/>
                </a:solidFill>
              </a:rPr>
              <a:t>NASILJE NAD SAMIM SOBOM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1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800" dirty="0" smtClean="0"/>
              <a:t>ŠTO UČINITI AKO SI ŽRTVA</a:t>
            </a:r>
            <a:br>
              <a:rPr lang="hr-HR" sz="4800" dirty="0" smtClean="0"/>
            </a:br>
            <a:r>
              <a:rPr lang="hr-HR" sz="4800" dirty="0" smtClean="0"/>
              <a:t> CYBERBULLINGA?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4000" dirty="0"/>
              <a:t>p</a:t>
            </a:r>
            <a:r>
              <a:rPr lang="hr-HR" sz="4000" dirty="0" smtClean="0"/>
              <a:t>rijaviti </a:t>
            </a:r>
            <a:r>
              <a:rPr lang="hr-HR" sz="4000" dirty="0" smtClean="0"/>
              <a:t>policiji</a:t>
            </a:r>
          </a:p>
          <a:p>
            <a:r>
              <a:rPr lang="hr-HR" sz="4000" dirty="0"/>
              <a:t>r</a:t>
            </a:r>
            <a:r>
              <a:rPr lang="hr-HR" sz="4000" dirty="0" smtClean="0"/>
              <a:t>azgovarati </a:t>
            </a:r>
            <a:r>
              <a:rPr lang="hr-HR" sz="4000" dirty="0" smtClean="0"/>
              <a:t>s roditeljima</a:t>
            </a:r>
          </a:p>
          <a:p>
            <a:r>
              <a:rPr lang="hr-HR" sz="4000" dirty="0"/>
              <a:t>r</a:t>
            </a:r>
            <a:r>
              <a:rPr lang="hr-HR" sz="4000" dirty="0" smtClean="0"/>
              <a:t>azgovarati </a:t>
            </a:r>
            <a:r>
              <a:rPr lang="hr-HR" sz="4000" dirty="0" smtClean="0"/>
              <a:t>sa nekim stručnjakom</a:t>
            </a:r>
          </a:p>
          <a:p>
            <a:r>
              <a:rPr lang="hr-HR" sz="4000" dirty="0"/>
              <a:t>r</a:t>
            </a:r>
            <a:r>
              <a:rPr lang="hr-HR" sz="4000" dirty="0" smtClean="0"/>
              <a:t>eći </a:t>
            </a:r>
            <a:r>
              <a:rPr lang="hr-HR" sz="4000" dirty="0" smtClean="0"/>
              <a:t>svoje probleme  osobi kojoj vjerujete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9485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5400" dirty="0" smtClean="0"/>
              <a:t>NASLILNICI PREKO INTERNETA!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3C3C3C"/>
                </a:solidFill>
                <a:latin typeface="Roboto"/>
              </a:rPr>
              <a:t>d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jeca 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koja u realitetu nemaju odnos ispunjen ljubavlju s brižnim odraslima i zdrave odnose s vršnjacima vjerojatnije će biti kako počinitelji, tako i žrtve u virtualnom 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prostoru</a:t>
            </a:r>
            <a:endParaRPr lang="hr-HR" b="0" i="0" dirty="0" smtClean="0">
              <a:solidFill>
                <a:srgbClr val="3C3C3C"/>
              </a:solidFill>
              <a:effectLst/>
              <a:latin typeface="Roboto"/>
            </a:endParaRPr>
          </a:p>
          <a:p>
            <a:endParaRPr lang="hr-HR" b="0" i="0" dirty="0" smtClean="0">
              <a:solidFill>
                <a:srgbClr val="3C3C3C"/>
              </a:solidFill>
              <a:effectLst/>
              <a:latin typeface="Roboto"/>
            </a:endParaRPr>
          </a:p>
          <a:p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 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najveći 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rizik izražen je kod djece koja su u skupini pojačanih rizika za ostale probleme u ponašanju, osobito kod tzv. dežurnih 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krivaca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245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3C3C3C"/>
                </a:solidFill>
                <a:latin typeface="Roboto"/>
              </a:rPr>
              <a:t>v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eća 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je mogućnost da će dijete koje se ne osjeća dijelom zajednice tražiti neku drugu (pa i o</a:t>
            </a:r>
            <a:r>
              <a:rPr lang="hr-HR" b="0" i="1" dirty="0" smtClean="0">
                <a:solidFill>
                  <a:srgbClr val="3C3C3C"/>
                </a:solidFill>
                <a:effectLst/>
                <a:latin typeface="Roboto"/>
              </a:rPr>
              <a:t>nline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) zajednicu koja može iskoristiti njegovu usamljenost, osjećaj manje vrijednosti, smanjeno samopoštovanje i samopouzdanje.</a:t>
            </a:r>
          </a:p>
          <a:p>
            <a:endParaRPr lang="hr-HR" dirty="0">
              <a:solidFill>
                <a:srgbClr val="3C3C3C"/>
              </a:solidFill>
              <a:latin typeface="Roboto"/>
            </a:endParaRPr>
          </a:p>
          <a:p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 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pomaganje </a:t>
            </a:r>
            <a:r>
              <a:rPr lang="hr-HR" b="0" i="0" dirty="0" smtClean="0">
                <a:solidFill>
                  <a:srgbClr val="3C3C3C"/>
                </a:solidFill>
                <a:effectLst/>
                <a:latin typeface="Roboto"/>
              </a:rPr>
              <a:t>djeci da se osjećaju povezanima i voljenima u domu, školi i među vršnjacima dobiva još više na važnosti ako znamo da ih izostanak povezanosti i brige čini rizičnim i za </a:t>
            </a:r>
            <a:r>
              <a:rPr lang="hr-HR" b="0" i="1" dirty="0" err="1" smtClean="0">
                <a:solidFill>
                  <a:srgbClr val="3C3C3C"/>
                </a:solidFill>
                <a:effectLst/>
                <a:latin typeface="Roboto"/>
              </a:rPr>
              <a:t>cyberbullying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703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5400" dirty="0" smtClean="0">
                <a:solidFill>
                  <a:srgbClr val="FF0000"/>
                </a:solidFill>
              </a:rPr>
              <a:t>CYBERBULLING-ŽRTVE</a:t>
            </a:r>
            <a:endParaRPr lang="hr-HR" sz="5400" dirty="0">
              <a:solidFill>
                <a:srgbClr val="FF0000"/>
              </a:solidFill>
            </a:endParaRP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14" y="2303753"/>
            <a:ext cx="5234947" cy="2966593"/>
          </a:xfr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70" y="2412846"/>
            <a:ext cx="5143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8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Soba za sastanke za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oba za sastanke za 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ba za sastanke za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</TotalTime>
  <Words>247</Words>
  <Application>Microsoft Office PowerPoint</Application>
  <PresentationFormat>Široki zaslon</PresentationFormat>
  <Paragraphs>33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helvetica</vt:lpstr>
      <vt:lpstr>Roboto</vt:lpstr>
      <vt:lpstr>Wingdings 3</vt:lpstr>
      <vt:lpstr>Soba za sastanke za ion</vt:lpstr>
      <vt:lpstr>DAN SIGURNIJEG INTERNETA</vt:lpstr>
      <vt:lpstr>NASILJE PUTEM INTERNETA!!</vt:lpstr>
      <vt:lpstr>CYBERBULLING</vt:lpstr>
      <vt:lpstr>PowerPointova prezentacija</vt:lpstr>
      <vt:lpstr>POSLJEDICE</vt:lpstr>
      <vt:lpstr>ŠTO UČINITI AKO SI ŽRTVA  CYBERBULLINGA?</vt:lpstr>
      <vt:lpstr>NASLILNICI PREKO INTERNETA!</vt:lpstr>
      <vt:lpstr>PowerPointova prezentacija</vt:lpstr>
      <vt:lpstr>CYBERBULLING-ŽRTVE</vt:lpstr>
      <vt:lpstr>PowerPointova prezentacija</vt:lpstr>
      <vt:lpstr>LITERATURA</vt:lpstr>
      <vt:lpstr>IZRADILA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SIGURNIJEG INTERNETA</dc:title>
  <dc:creator>macan</dc:creator>
  <cp:lastModifiedBy>skola</cp:lastModifiedBy>
  <cp:revision>10</cp:revision>
  <dcterms:created xsi:type="dcterms:W3CDTF">2017-02-02T15:01:01Z</dcterms:created>
  <dcterms:modified xsi:type="dcterms:W3CDTF">2017-02-08T11:56:04Z</dcterms:modified>
</cp:coreProperties>
</file>